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822" r:id="rId1"/>
  </p:sldMasterIdLst>
  <p:notesMasterIdLst>
    <p:notesMasterId r:id="rId23"/>
  </p:notesMasterIdLst>
  <p:sldIdLst>
    <p:sldId id="256" r:id="rId2"/>
    <p:sldId id="290" r:id="rId3"/>
    <p:sldId id="292" r:id="rId4"/>
    <p:sldId id="277" r:id="rId5"/>
    <p:sldId id="287" r:id="rId6"/>
    <p:sldId id="262" r:id="rId7"/>
    <p:sldId id="275" r:id="rId8"/>
    <p:sldId id="279" r:id="rId9"/>
    <p:sldId id="280" r:id="rId10"/>
    <p:sldId id="288" r:id="rId11"/>
    <p:sldId id="282" r:id="rId12"/>
    <p:sldId id="281" r:id="rId13"/>
    <p:sldId id="276" r:id="rId14"/>
    <p:sldId id="284" r:id="rId15"/>
    <p:sldId id="283" r:id="rId16"/>
    <p:sldId id="270" r:id="rId17"/>
    <p:sldId id="285" r:id="rId18"/>
    <p:sldId id="286" r:id="rId19"/>
    <p:sldId id="289" r:id="rId20"/>
    <p:sldId id="266" r:id="rId21"/>
    <p:sldId id="291"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2729"/>
  </p:normalViewPr>
  <p:slideViewPr>
    <p:cSldViewPr>
      <p:cViewPr varScale="1">
        <p:scale>
          <a:sx n="88" d="100"/>
          <a:sy n="88" d="100"/>
        </p:scale>
        <p:origin x="944" y="176"/>
      </p:cViewPr>
      <p:guideLst>
        <p:guide orient="horz" pos="2160"/>
        <p:guide pos="384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0E7643-4D02-A44A-956E-B8DF56745057}" type="doc">
      <dgm:prSet loTypeId="urn:microsoft.com/office/officeart/2005/8/layout/process1" loCatId="" qsTypeId="urn:microsoft.com/office/officeart/2005/8/quickstyle/simple1" qsCatId="simple" csTypeId="urn:microsoft.com/office/officeart/2005/8/colors/accent1_2" csCatId="accent1" phldr="1"/>
      <dgm:spPr/>
    </dgm:pt>
    <dgm:pt modelId="{DE8F9B23-9026-C247-A8BD-22EB1E561301}">
      <dgm:prSet phldrT="[Text]"/>
      <dgm:spPr/>
      <dgm:t>
        <a:bodyPr/>
        <a:lstStyle/>
        <a:p>
          <a:r>
            <a:rPr lang="en-US" dirty="0"/>
            <a:t>How to load data</a:t>
          </a:r>
        </a:p>
      </dgm:t>
    </dgm:pt>
    <dgm:pt modelId="{B8E62C37-AD52-244C-9509-1C53012FA439}" type="parTrans" cxnId="{0614F113-975D-9F4F-A76F-DDFD85582706}">
      <dgm:prSet/>
      <dgm:spPr/>
      <dgm:t>
        <a:bodyPr/>
        <a:lstStyle/>
        <a:p>
          <a:endParaRPr lang="en-US"/>
        </a:p>
      </dgm:t>
    </dgm:pt>
    <dgm:pt modelId="{27C9908C-A290-0F40-AEE4-1983D8E0A07D}" type="sibTrans" cxnId="{0614F113-975D-9F4F-A76F-DDFD85582706}">
      <dgm:prSet/>
      <dgm:spPr/>
      <dgm:t>
        <a:bodyPr/>
        <a:lstStyle/>
        <a:p>
          <a:endParaRPr lang="en-US"/>
        </a:p>
      </dgm:t>
    </dgm:pt>
    <dgm:pt modelId="{D892F44D-B47F-0C41-806E-C8863E2998AA}">
      <dgm:prSet phldrT="[Text]"/>
      <dgm:spPr/>
      <dgm:t>
        <a:bodyPr/>
        <a:lstStyle/>
        <a:p>
          <a:r>
            <a:rPr lang="en-US" dirty="0"/>
            <a:t>How to conduct analysis</a:t>
          </a:r>
        </a:p>
      </dgm:t>
    </dgm:pt>
    <dgm:pt modelId="{F98029D1-72D2-D04F-92BF-E3B9DFCE7107}" type="parTrans" cxnId="{30505891-521B-BF48-A314-FD7EB106FB65}">
      <dgm:prSet/>
      <dgm:spPr/>
      <dgm:t>
        <a:bodyPr/>
        <a:lstStyle/>
        <a:p>
          <a:endParaRPr lang="en-US"/>
        </a:p>
      </dgm:t>
    </dgm:pt>
    <dgm:pt modelId="{0E986A52-E9EE-9F46-8495-F27DFE74254D}" type="sibTrans" cxnId="{30505891-521B-BF48-A314-FD7EB106FB65}">
      <dgm:prSet/>
      <dgm:spPr/>
      <dgm:t>
        <a:bodyPr/>
        <a:lstStyle/>
        <a:p>
          <a:endParaRPr lang="en-US"/>
        </a:p>
      </dgm:t>
    </dgm:pt>
    <dgm:pt modelId="{EF766DB9-B744-E949-99EC-F781F863CCCE}">
      <dgm:prSet phldrT="[Text]"/>
      <dgm:spPr/>
      <dgm:t>
        <a:bodyPr/>
        <a:lstStyle/>
        <a:p>
          <a:r>
            <a:rPr lang="en-US" dirty="0"/>
            <a:t>How to save output</a:t>
          </a:r>
        </a:p>
      </dgm:t>
    </dgm:pt>
    <dgm:pt modelId="{E18A4F0B-D8E3-0640-AEAC-5ADA64B02CBB}" type="parTrans" cxnId="{590D42AA-509E-B84D-82C4-086ADB89E4AE}">
      <dgm:prSet/>
      <dgm:spPr/>
      <dgm:t>
        <a:bodyPr/>
        <a:lstStyle/>
        <a:p>
          <a:endParaRPr lang="en-US"/>
        </a:p>
      </dgm:t>
    </dgm:pt>
    <dgm:pt modelId="{30CD09B8-19B2-2746-804C-17AC5637D3C0}" type="sibTrans" cxnId="{590D42AA-509E-B84D-82C4-086ADB89E4AE}">
      <dgm:prSet/>
      <dgm:spPr/>
      <dgm:t>
        <a:bodyPr/>
        <a:lstStyle/>
        <a:p>
          <a:endParaRPr lang="en-US"/>
        </a:p>
      </dgm:t>
    </dgm:pt>
    <dgm:pt modelId="{C41D88AA-E864-6948-AF71-6B6C0566C71F}" type="pres">
      <dgm:prSet presAssocID="{2B0E7643-4D02-A44A-956E-B8DF56745057}" presName="Name0" presStyleCnt="0">
        <dgm:presLayoutVars>
          <dgm:dir/>
          <dgm:resizeHandles val="exact"/>
        </dgm:presLayoutVars>
      </dgm:prSet>
      <dgm:spPr/>
    </dgm:pt>
    <dgm:pt modelId="{399ABE3A-CDAD-A948-B84D-3366647BFDAE}" type="pres">
      <dgm:prSet presAssocID="{DE8F9B23-9026-C247-A8BD-22EB1E561301}" presName="node" presStyleLbl="node1" presStyleIdx="0" presStyleCnt="3">
        <dgm:presLayoutVars>
          <dgm:bulletEnabled val="1"/>
        </dgm:presLayoutVars>
      </dgm:prSet>
      <dgm:spPr/>
    </dgm:pt>
    <dgm:pt modelId="{2EC7C9C1-58A2-6044-802A-24C44DF6A5A9}" type="pres">
      <dgm:prSet presAssocID="{27C9908C-A290-0F40-AEE4-1983D8E0A07D}" presName="sibTrans" presStyleLbl="sibTrans2D1" presStyleIdx="0" presStyleCnt="2"/>
      <dgm:spPr/>
    </dgm:pt>
    <dgm:pt modelId="{1F39828A-542F-8A4D-827B-A7D9BD7995D9}" type="pres">
      <dgm:prSet presAssocID="{27C9908C-A290-0F40-AEE4-1983D8E0A07D}" presName="connectorText" presStyleLbl="sibTrans2D1" presStyleIdx="0" presStyleCnt="2"/>
      <dgm:spPr/>
    </dgm:pt>
    <dgm:pt modelId="{DBBF8309-F202-874D-A876-7A0C024D1ADB}" type="pres">
      <dgm:prSet presAssocID="{D892F44D-B47F-0C41-806E-C8863E2998AA}" presName="node" presStyleLbl="node1" presStyleIdx="1" presStyleCnt="3">
        <dgm:presLayoutVars>
          <dgm:bulletEnabled val="1"/>
        </dgm:presLayoutVars>
      </dgm:prSet>
      <dgm:spPr/>
    </dgm:pt>
    <dgm:pt modelId="{0F8BD84A-76C4-2540-87A7-406B4377DA21}" type="pres">
      <dgm:prSet presAssocID="{0E986A52-E9EE-9F46-8495-F27DFE74254D}" presName="sibTrans" presStyleLbl="sibTrans2D1" presStyleIdx="1" presStyleCnt="2"/>
      <dgm:spPr/>
    </dgm:pt>
    <dgm:pt modelId="{F24BE92F-5FFE-2848-BD80-74DE400D7661}" type="pres">
      <dgm:prSet presAssocID="{0E986A52-E9EE-9F46-8495-F27DFE74254D}" presName="connectorText" presStyleLbl="sibTrans2D1" presStyleIdx="1" presStyleCnt="2"/>
      <dgm:spPr/>
    </dgm:pt>
    <dgm:pt modelId="{33DC9B95-7CF4-7843-9187-61318DF889FD}" type="pres">
      <dgm:prSet presAssocID="{EF766DB9-B744-E949-99EC-F781F863CCCE}" presName="node" presStyleLbl="node1" presStyleIdx="2" presStyleCnt="3">
        <dgm:presLayoutVars>
          <dgm:bulletEnabled val="1"/>
        </dgm:presLayoutVars>
      </dgm:prSet>
      <dgm:spPr/>
    </dgm:pt>
  </dgm:ptLst>
  <dgm:cxnLst>
    <dgm:cxn modelId="{0614F113-975D-9F4F-A76F-DDFD85582706}" srcId="{2B0E7643-4D02-A44A-956E-B8DF56745057}" destId="{DE8F9B23-9026-C247-A8BD-22EB1E561301}" srcOrd="0" destOrd="0" parTransId="{B8E62C37-AD52-244C-9509-1C53012FA439}" sibTransId="{27C9908C-A290-0F40-AEE4-1983D8E0A07D}"/>
    <dgm:cxn modelId="{D4783D2D-120C-B44E-8C99-BD247F7B4768}" type="presOf" srcId="{DE8F9B23-9026-C247-A8BD-22EB1E561301}" destId="{399ABE3A-CDAD-A948-B84D-3366647BFDAE}" srcOrd="0" destOrd="0" presId="urn:microsoft.com/office/officeart/2005/8/layout/process1"/>
    <dgm:cxn modelId="{B6351053-5FC6-FF42-AB90-1AF290747E6D}" type="presOf" srcId="{0E986A52-E9EE-9F46-8495-F27DFE74254D}" destId="{0F8BD84A-76C4-2540-87A7-406B4377DA21}" srcOrd="0" destOrd="0" presId="urn:microsoft.com/office/officeart/2005/8/layout/process1"/>
    <dgm:cxn modelId="{06DF6174-A4CC-E140-99E6-035E615957CF}" type="presOf" srcId="{2B0E7643-4D02-A44A-956E-B8DF56745057}" destId="{C41D88AA-E864-6948-AF71-6B6C0566C71F}" srcOrd="0" destOrd="0" presId="urn:microsoft.com/office/officeart/2005/8/layout/process1"/>
    <dgm:cxn modelId="{30505891-521B-BF48-A314-FD7EB106FB65}" srcId="{2B0E7643-4D02-A44A-956E-B8DF56745057}" destId="{D892F44D-B47F-0C41-806E-C8863E2998AA}" srcOrd="1" destOrd="0" parTransId="{F98029D1-72D2-D04F-92BF-E3B9DFCE7107}" sibTransId="{0E986A52-E9EE-9F46-8495-F27DFE74254D}"/>
    <dgm:cxn modelId="{D907A09B-BCB0-234A-8B53-C0B6AFD0E322}" type="presOf" srcId="{D892F44D-B47F-0C41-806E-C8863E2998AA}" destId="{DBBF8309-F202-874D-A876-7A0C024D1ADB}" srcOrd="0" destOrd="0" presId="urn:microsoft.com/office/officeart/2005/8/layout/process1"/>
    <dgm:cxn modelId="{D8DD399E-170D-8345-94F4-849239121141}" type="presOf" srcId="{EF766DB9-B744-E949-99EC-F781F863CCCE}" destId="{33DC9B95-7CF4-7843-9187-61318DF889FD}" srcOrd="0" destOrd="0" presId="urn:microsoft.com/office/officeart/2005/8/layout/process1"/>
    <dgm:cxn modelId="{A6B69DA1-6E5C-4149-A596-BB3F2EDA34BF}" type="presOf" srcId="{0E986A52-E9EE-9F46-8495-F27DFE74254D}" destId="{F24BE92F-5FFE-2848-BD80-74DE400D7661}" srcOrd="1" destOrd="0" presId="urn:microsoft.com/office/officeart/2005/8/layout/process1"/>
    <dgm:cxn modelId="{590D42AA-509E-B84D-82C4-086ADB89E4AE}" srcId="{2B0E7643-4D02-A44A-956E-B8DF56745057}" destId="{EF766DB9-B744-E949-99EC-F781F863CCCE}" srcOrd="2" destOrd="0" parTransId="{E18A4F0B-D8E3-0640-AEAC-5ADA64B02CBB}" sibTransId="{30CD09B8-19B2-2746-804C-17AC5637D3C0}"/>
    <dgm:cxn modelId="{D0CFC1EE-84E4-0246-90DD-53D53B781DA7}" type="presOf" srcId="{27C9908C-A290-0F40-AEE4-1983D8E0A07D}" destId="{2EC7C9C1-58A2-6044-802A-24C44DF6A5A9}" srcOrd="0" destOrd="0" presId="urn:microsoft.com/office/officeart/2005/8/layout/process1"/>
    <dgm:cxn modelId="{821E6EF5-B8D7-4543-9126-4796781BE726}" type="presOf" srcId="{27C9908C-A290-0F40-AEE4-1983D8E0A07D}" destId="{1F39828A-542F-8A4D-827B-A7D9BD7995D9}" srcOrd="1" destOrd="0" presId="urn:microsoft.com/office/officeart/2005/8/layout/process1"/>
    <dgm:cxn modelId="{4F1672DC-1E80-E241-B931-322465717515}" type="presParOf" srcId="{C41D88AA-E864-6948-AF71-6B6C0566C71F}" destId="{399ABE3A-CDAD-A948-B84D-3366647BFDAE}" srcOrd="0" destOrd="0" presId="urn:microsoft.com/office/officeart/2005/8/layout/process1"/>
    <dgm:cxn modelId="{61A8E631-826F-BB44-A0E5-93BF37D77BED}" type="presParOf" srcId="{C41D88AA-E864-6948-AF71-6B6C0566C71F}" destId="{2EC7C9C1-58A2-6044-802A-24C44DF6A5A9}" srcOrd="1" destOrd="0" presId="urn:microsoft.com/office/officeart/2005/8/layout/process1"/>
    <dgm:cxn modelId="{BF29A800-5EA2-694A-A23F-E9EA988C3E0E}" type="presParOf" srcId="{2EC7C9C1-58A2-6044-802A-24C44DF6A5A9}" destId="{1F39828A-542F-8A4D-827B-A7D9BD7995D9}" srcOrd="0" destOrd="0" presId="urn:microsoft.com/office/officeart/2005/8/layout/process1"/>
    <dgm:cxn modelId="{A53E0453-C63F-024D-8A32-A0C256893056}" type="presParOf" srcId="{C41D88AA-E864-6948-AF71-6B6C0566C71F}" destId="{DBBF8309-F202-874D-A876-7A0C024D1ADB}" srcOrd="2" destOrd="0" presId="urn:microsoft.com/office/officeart/2005/8/layout/process1"/>
    <dgm:cxn modelId="{599F0735-B439-3549-AAB0-337AE81586B5}" type="presParOf" srcId="{C41D88AA-E864-6948-AF71-6B6C0566C71F}" destId="{0F8BD84A-76C4-2540-87A7-406B4377DA21}" srcOrd="3" destOrd="0" presId="urn:microsoft.com/office/officeart/2005/8/layout/process1"/>
    <dgm:cxn modelId="{8BB87D29-9B65-5A4D-AAAF-3DDC8D27CCE0}" type="presParOf" srcId="{0F8BD84A-76C4-2540-87A7-406B4377DA21}" destId="{F24BE92F-5FFE-2848-BD80-74DE400D7661}" srcOrd="0" destOrd="0" presId="urn:microsoft.com/office/officeart/2005/8/layout/process1"/>
    <dgm:cxn modelId="{928AEECE-A2C4-AB49-AF89-C5890EA1D80C}" type="presParOf" srcId="{C41D88AA-E864-6948-AF71-6B6C0566C71F}" destId="{33DC9B95-7CF4-7843-9187-61318DF889FD}"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9ABE3A-CDAD-A948-B84D-3366647BFDAE}">
      <dsp:nvSpPr>
        <dsp:cNvPr id="0" name=""/>
        <dsp:cNvSpPr/>
      </dsp:nvSpPr>
      <dsp:spPr>
        <a:xfrm>
          <a:off x="9510" y="1159415"/>
          <a:ext cx="2842468" cy="17054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How to load data</a:t>
          </a:r>
        </a:p>
      </dsp:txBody>
      <dsp:txXfrm>
        <a:off x="59462" y="1209367"/>
        <a:ext cx="2742564" cy="1605577"/>
      </dsp:txXfrm>
    </dsp:sp>
    <dsp:sp modelId="{2EC7C9C1-58A2-6044-802A-24C44DF6A5A9}">
      <dsp:nvSpPr>
        <dsp:cNvPr id="0" name=""/>
        <dsp:cNvSpPr/>
      </dsp:nvSpPr>
      <dsp:spPr>
        <a:xfrm>
          <a:off x="3136225" y="1659690"/>
          <a:ext cx="602603" cy="704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3136225" y="1800676"/>
        <a:ext cx="421822" cy="422960"/>
      </dsp:txXfrm>
    </dsp:sp>
    <dsp:sp modelId="{DBBF8309-F202-874D-A876-7A0C024D1ADB}">
      <dsp:nvSpPr>
        <dsp:cNvPr id="0" name=""/>
        <dsp:cNvSpPr/>
      </dsp:nvSpPr>
      <dsp:spPr>
        <a:xfrm>
          <a:off x="3988965" y="1159415"/>
          <a:ext cx="2842468" cy="17054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How to conduct analysis</a:t>
          </a:r>
        </a:p>
      </dsp:txBody>
      <dsp:txXfrm>
        <a:off x="4038917" y="1209367"/>
        <a:ext cx="2742564" cy="1605577"/>
      </dsp:txXfrm>
    </dsp:sp>
    <dsp:sp modelId="{0F8BD84A-76C4-2540-87A7-406B4377DA21}">
      <dsp:nvSpPr>
        <dsp:cNvPr id="0" name=""/>
        <dsp:cNvSpPr/>
      </dsp:nvSpPr>
      <dsp:spPr>
        <a:xfrm>
          <a:off x="7115681" y="1659690"/>
          <a:ext cx="602603" cy="704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115681" y="1800676"/>
        <a:ext cx="421822" cy="422960"/>
      </dsp:txXfrm>
    </dsp:sp>
    <dsp:sp modelId="{33DC9B95-7CF4-7843-9187-61318DF889FD}">
      <dsp:nvSpPr>
        <dsp:cNvPr id="0" name=""/>
        <dsp:cNvSpPr/>
      </dsp:nvSpPr>
      <dsp:spPr>
        <a:xfrm>
          <a:off x="7968421" y="1159415"/>
          <a:ext cx="2842468" cy="17054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How to save output</a:t>
          </a:r>
        </a:p>
      </dsp:txBody>
      <dsp:txXfrm>
        <a:off x="8018373" y="1209367"/>
        <a:ext cx="2742564" cy="160557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tiff>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574B8CA-A4B2-4558-9423-44C418FB7C5D}" type="datetimeFigureOut">
              <a:rPr lang="zh-CN" altLang="en-US" smtClean="0"/>
              <a:pPr/>
              <a:t>2020/8/28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2DCDEDC-410A-49BA-A23E-C8E58F9FC75D}" type="slidenum">
              <a:rPr lang="zh-CN" altLang="en-US" smtClean="0"/>
              <a:pPr/>
              <a:t>‹#›</a:t>
            </a:fld>
            <a:endParaRPr lang="zh-CN" altLang="en-US"/>
          </a:p>
        </p:txBody>
      </p:sp>
    </p:spTree>
    <p:extLst>
      <p:ext uri="{BB962C8B-B14F-4D97-AF65-F5344CB8AC3E}">
        <p14:creationId xmlns:p14="http://schemas.microsoft.com/office/powerpoint/2010/main" val="3303582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0</a:t>
            </a:fld>
            <a:endParaRPr lang="en-US" dirty="0"/>
          </a:p>
        </p:txBody>
      </p:sp>
    </p:spTree>
    <p:extLst>
      <p:ext uri="{BB962C8B-B14F-4D97-AF65-F5344CB8AC3E}">
        <p14:creationId xmlns:p14="http://schemas.microsoft.com/office/powerpoint/2010/main" val="28418348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14</a:t>
            </a:fld>
            <a:endParaRPr lang="en-US" dirty="0"/>
          </a:p>
        </p:txBody>
      </p:sp>
    </p:spTree>
    <p:extLst>
      <p:ext uri="{BB962C8B-B14F-4D97-AF65-F5344CB8AC3E}">
        <p14:creationId xmlns:p14="http://schemas.microsoft.com/office/powerpoint/2010/main" val="26603930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15</a:t>
            </a:fld>
            <a:endParaRPr lang="en-US" dirty="0"/>
          </a:p>
        </p:txBody>
      </p:sp>
    </p:spTree>
    <p:extLst>
      <p:ext uri="{BB962C8B-B14F-4D97-AF65-F5344CB8AC3E}">
        <p14:creationId xmlns:p14="http://schemas.microsoft.com/office/powerpoint/2010/main" val="1099569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latin typeface="Times New Roman" pitchFamily="18" charset="0"/>
                <a:cs typeface="Times New Roman" pitchFamily="18" charset="0"/>
              </a:rPr>
              <a:t>Log files are Stata’s way to show a permanent record of what you have done in a session. </a:t>
            </a:r>
          </a:p>
          <a:p>
            <a:pPr lvl="1"/>
            <a:r>
              <a:rPr lang="en-US" dirty="0">
                <a:latin typeface="Times New Roman" pitchFamily="18" charset="0"/>
                <a:cs typeface="Times New Roman" pitchFamily="18" charset="0"/>
              </a:rPr>
              <a:t>This is important for reproduction of results (and more generally, your homework)</a:t>
            </a:r>
          </a:p>
          <a:p>
            <a:pPr lvl="1"/>
            <a:endParaRPr lang="en-US" dirty="0">
              <a:latin typeface="Times New Roman" pitchFamily="18" charset="0"/>
              <a:cs typeface="Times New Roman" pitchFamily="18" charset="0"/>
            </a:endParaRPr>
          </a:p>
          <a:p>
            <a:pPr marL="274320" lvl="1" indent="0">
              <a:buNone/>
            </a:pPr>
            <a:r>
              <a:rPr lang="en-US" b="1" u="sng" dirty="0">
                <a:latin typeface="Times New Roman" pitchFamily="18" charset="0"/>
                <a:cs typeface="Times New Roman" pitchFamily="18" charset="0"/>
              </a:rPr>
              <a:t>Note: </a:t>
            </a:r>
            <a:r>
              <a:rPr lang="en-US" dirty="0">
                <a:latin typeface="Times New Roman" pitchFamily="18" charset="0"/>
                <a:cs typeface="Times New Roman" pitchFamily="18" charset="0"/>
              </a:rPr>
              <a:t>Beginning a log file is the first thing you should do after opening Stata. Do this even before opening your data sets that way your log file will reflect what dataset you used.  </a:t>
            </a:r>
          </a:p>
          <a:p>
            <a:endParaRPr lang="en-US" dirty="0">
              <a:latin typeface="Times New Roman" pitchFamily="18" charset="0"/>
              <a:cs typeface="Times New Roman" pitchFamily="18" charset="0"/>
            </a:endParaRPr>
          </a:p>
        </p:txBody>
      </p:sp>
      <p:sp>
        <p:nvSpPr>
          <p:cNvPr id="4" name="Slide Number Placeholder 3"/>
          <p:cNvSpPr>
            <a:spLocks noGrp="1"/>
          </p:cNvSpPr>
          <p:nvPr>
            <p:ph type="sldNum" sz="quarter" idx="10"/>
          </p:nvPr>
        </p:nvSpPr>
        <p:spPr/>
        <p:txBody>
          <a:bodyPr/>
          <a:lstStyle/>
          <a:p>
            <a:fld id="{CA9C4FC6-4C62-4C2D-828B-6D1306FFEB94}" type="slidenum">
              <a:rPr lang="en-US"/>
              <a:pPr/>
              <a:t>16</a:t>
            </a:fld>
            <a:endParaRPr lang="en-US" dirty="0"/>
          </a:p>
        </p:txBody>
      </p:sp>
    </p:spTree>
    <p:extLst>
      <p:ext uri="{BB962C8B-B14F-4D97-AF65-F5344CB8AC3E}">
        <p14:creationId xmlns:p14="http://schemas.microsoft.com/office/powerpoint/2010/main" val="893996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latin typeface="Times New Roman" pitchFamily="18" charset="0"/>
              <a:cs typeface="Times New Roman" pitchFamily="18" charset="0"/>
            </a:endParaRPr>
          </a:p>
        </p:txBody>
      </p:sp>
      <p:sp>
        <p:nvSpPr>
          <p:cNvPr id="4" name="Slide Number Placeholder 3"/>
          <p:cNvSpPr>
            <a:spLocks noGrp="1"/>
          </p:cNvSpPr>
          <p:nvPr>
            <p:ph type="sldNum" sz="quarter" idx="10"/>
          </p:nvPr>
        </p:nvSpPr>
        <p:spPr/>
        <p:txBody>
          <a:bodyPr/>
          <a:lstStyle/>
          <a:p>
            <a:fld id="{CA9C4FC6-4C62-4C2D-828B-6D1306FFEB94}" type="slidenum">
              <a:rPr lang="en-US"/>
              <a:pPr/>
              <a:t>17</a:t>
            </a:fld>
            <a:endParaRPr lang="en-US" dirty="0"/>
          </a:p>
        </p:txBody>
      </p:sp>
    </p:spTree>
    <p:extLst>
      <p:ext uri="{BB962C8B-B14F-4D97-AF65-F5344CB8AC3E}">
        <p14:creationId xmlns:p14="http://schemas.microsoft.com/office/powerpoint/2010/main" val="42679267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19</a:t>
            </a:fld>
            <a:endParaRPr lang="en-US" dirty="0"/>
          </a:p>
        </p:txBody>
      </p:sp>
    </p:spTree>
    <p:extLst>
      <p:ext uri="{BB962C8B-B14F-4D97-AF65-F5344CB8AC3E}">
        <p14:creationId xmlns:p14="http://schemas.microsoft.com/office/powerpoint/2010/main" val="2043477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1</a:t>
            </a:fld>
            <a:endParaRPr lang="en-US" dirty="0"/>
          </a:p>
        </p:txBody>
      </p:sp>
    </p:spTree>
    <p:extLst>
      <p:ext uri="{BB962C8B-B14F-4D97-AF65-F5344CB8AC3E}">
        <p14:creationId xmlns:p14="http://schemas.microsoft.com/office/powerpoint/2010/main" val="3020203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2</a:t>
            </a:fld>
            <a:endParaRPr lang="en-US" dirty="0"/>
          </a:p>
        </p:txBody>
      </p:sp>
    </p:spTree>
    <p:extLst>
      <p:ext uri="{BB962C8B-B14F-4D97-AF65-F5344CB8AC3E}">
        <p14:creationId xmlns:p14="http://schemas.microsoft.com/office/powerpoint/2010/main" val="3056912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3</a:t>
            </a:fld>
            <a:endParaRPr lang="en-US" dirty="0"/>
          </a:p>
        </p:txBody>
      </p:sp>
    </p:spTree>
    <p:extLst>
      <p:ext uri="{BB962C8B-B14F-4D97-AF65-F5344CB8AC3E}">
        <p14:creationId xmlns:p14="http://schemas.microsoft.com/office/powerpoint/2010/main" val="1092380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5</a:t>
            </a:fld>
            <a:endParaRPr lang="en-US" dirty="0"/>
          </a:p>
        </p:txBody>
      </p:sp>
    </p:spTree>
    <p:extLst>
      <p:ext uri="{BB962C8B-B14F-4D97-AF65-F5344CB8AC3E}">
        <p14:creationId xmlns:p14="http://schemas.microsoft.com/office/powerpoint/2010/main" val="12028029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6</a:t>
            </a:fld>
            <a:endParaRPr lang="en-US" dirty="0"/>
          </a:p>
        </p:txBody>
      </p:sp>
    </p:spTree>
    <p:extLst>
      <p:ext uri="{BB962C8B-B14F-4D97-AF65-F5344CB8AC3E}">
        <p14:creationId xmlns:p14="http://schemas.microsoft.com/office/powerpoint/2010/main" val="522654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7</a:t>
            </a:fld>
            <a:endParaRPr lang="en-US" dirty="0"/>
          </a:p>
        </p:txBody>
      </p:sp>
    </p:spTree>
    <p:extLst>
      <p:ext uri="{BB962C8B-B14F-4D97-AF65-F5344CB8AC3E}">
        <p14:creationId xmlns:p14="http://schemas.microsoft.com/office/powerpoint/2010/main" val="4230134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marketable skill when you graduate, and a good way to become acquainted with programming</a:t>
            </a:r>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10</a:t>
            </a:fld>
            <a:endParaRPr lang="en-US" dirty="0"/>
          </a:p>
        </p:txBody>
      </p:sp>
    </p:spTree>
    <p:extLst>
      <p:ext uri="{BB962C8B-B14F-4D97-AF65-F5344CB8AC3E}">
        <p14:creationId xmlns:p14="http://schemas.microsoft.com/office/powerpoint/2010/main" val="34892205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9C4FC6-4C62-4C2D-828B-6D1306FFEB94}" type="slidenum">
              <a:rPr lang="en-US"/>
              <a:pPr/>
              <a:t>12</a:t>
            </a:fld>
            <a:endParaRPr lang="en-US" dirty="0"/>
          </a:p>
        </p:txBody>
      </p:sp>
    </p:spTree>
    <p:extLst>
      <p:ext uri="{BB962C8B-B14F-4D97-AF65-F5344CB8AC3E}">
        <p14:creationId xmlns:p14="http://schemas.microsoft.com/office/powerpoint/2010/main" val="29825050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DDD18CD5-544B-3148-8AF5-373D16E04C4D}" type="datetime1">
              <a:rPr lang="en-US" altLang="zh-CN" smtClean="0"/>
              <a:t>8/28/20</a:t>
            </a:fld>
            <a:endParaRPr lang="zh-CN" altLang="en-US"/>
          </a:p>
        </p:txBody>
      </p:sp>
      <p:sp>
        <p:nvSpPr>
          <p:cNvPr id="5" name="Footer Placeholder 4"/>
          <p:cNvSpPr>
            <a:spLocks noGrp="1"/>
          </p:cNvSpPr>
          <p:nvPr>
            <p:ph type="ftr" sz="quarter" idx="11"/>
          </p:nvPr>
        </p:nvSpPr>
        <p:spPr>
          <a:xfrm>
            <a:off x="1371600" y="4323845"/>
            <a:ext cx="6400800" cy="365125"/>
          </a:xfrm>
        </p:spPr>
        <p:txBody>
          <a:bodyPr/>
          <a:lstStyle/>
          <a:p>
            <a:endParaRPr lang="zh-CN" altLang="en-US"/>
          </a:p>
        </p:txBody>
      </p:sp>
      <p:sp>
        <p:nvSpPr>
          <p:cNvPr id="6" name="Slide Number Placeholder 5"/>
          <p:cNvSpPr>
            <a:spLocks noGrp="1"/>
          </p:cNvSpPr>
          <p:nvPr>
            <p:ph type="sldNum" sz="quarter" idx="12"/>
          </p:nvPr>
        </p:nvSpPr>
        <p:spPr>
          <a:xfrm>
            <a:off x="8077200" y="1430866"/>
            <a:ext cx="2743200" cy="365125"/>
          </a:xfrm>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406256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19E91B6-C950-A74D-90DF-11D738CE4D67}" type="datetime1">
              <a:rPr lang="en-US" altLang="zh-CN" smtClean="0"/>
              <a:t>8/28/20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10256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2670301-3549-D348-A3B2-FE58422E3252}" type="datetime1">
              <a:rPr lang="en-US" altLang="zh-CN" smtClean="0"/>
              <a:t>8/28/20</a:t>
            </a:fld>
            <a:endParaRPr lang="zh-CN" altLang="en-US"/>
          </a:p>
        </p:txBody>
      </p:sp>
      <p:sp>
        <p:nvSpPr>
          <p:cNvPr id="6" name="Footer Placeholder 5"/>
          <p:cNvSpPr>
            <a:spLocks noGrp="1"/>
          </p:cNvSpPr>
          <p:nvPr>
            <p:ph type="ftr" sz="quarter" idx="11"/>
          </p:nvPr>
        </p:nvSpPr>
        <p:spPr>
          <a:xfrm>
            <a:off x="685800" y="379941"/>
            <a:ext cx="6991492" cy="365125"/>
          </a:xfrm>
        </p:spPr>
        <p:txBody>
          <a:bodyPr/>
          <a:lstStyle/>
          <a:p>
            <a:endParaRPr lang="zh-CN" altLang="en-US"/>
          </a:p>
        </p:txBody>
      </p:sp>
      <p:sp>
        <p:nvSpPr>
          <p:cNvPr id="7" name="Slide Number Placeholder 6"/>
          <p:cNvSpPr>
            <a:spLocks noGrp="1"/>
          </p:cNvSpPr>
          <p:nvPr>
            <p:ph type="sldNum" sz="quarter" idx="12"/>
          </p:nvPr>
        </p:nvSpPr>
        <p:spPr>
          <a:xfrm>
            <a:off x="10862452" y="381000"/>
            <a:ext cx="643748" cy="365125"/>
          </a:xfrm>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7809792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63C900C4-F720-4046-A929-51C3DC75FBED}" type="datetime1">
              <a:rPr lang="en-US" altLang="zh-CN" smtClean="0"/>
              <a:t>8/28/20</a:t>
            </a:fld>
            <a:endParaRPr lang="zh-CN" altLang="en-US"/>
          </a:p>
        </p:txBody>
      </p:sp>
      <p:sp>
        <p:nvSpPr>
          <p:cNvPr id="6" name="Footer Placeholder 5"/>
          <p:cNvSpPr>
            <a:spLocks noGrp="1"/>
          </p:cNvSpPr>
          <p:nvPr>
            <p:ph type="ftr" sz="quarter" idx="11"/>
          </p:nvPr>
        </p:nvSpPr>
        <p:spPr>
          <a:xfrm>
            <a:off x="685800" y="379941"/>
            <a:ext cx="6991492" cy="365125"/>
          </a:xfrm>
        </p:spPr>
        <p:txBody>
          <a:bodyPr/>
          <a:lstStyle/>
          <a:p>
            <a:endParaRPr lang="zh-CN" altLang="en-US"/>
          </a:p>
        </p:txBody>
      </p:sp>
      <p:sp>
        <p:nvSpPr>
          <p:cNvPr id="7" name="Slide Number Placeholder 6"/>
          <p:cNvSpPr>
            <a:spLocks noGrp="1"/>
          </p:cNvSpPr>
          <p:nvPr>
            <p:ph type="sldNum" sz="quarter" idx="12"/>
          </p:nvPr>
        </p:nvSpPr>
        <p:spPr>
          <a:xfrm>
            <a:off x="10862452" y="381000"/>
            <a:ext cx="643748" cy="365125"/>
          </a:xfrm>
        </p:spPr>
        <p:txBody>
          <a:bodyPr/>
          <a:lstStyle/>
          <a:p>
            <a:fld id="{0C913308-F349-4B6D-A68A-DD1791B4A57B}" type="slidenum">
              <a:rPr lang="zh-CN" altLang="en-US" smtClean="0"/>
              <a:pPr/>
              <a:t>‹#›</a:t>
            </a:fld>
            <a:endParaRPr lang="zh-CN" alt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247961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7842DBC7-5390-334D-825A-59AF3D1C836B}" type="datetime1">
              <a:rPr lang="en-US" altLang="zh-CN" smtClean="0"/>
              <a:t>8/28/20</a:t>
            </a:fld>
            <a:endParaRPr lang="zh-CN" altLang="en-US"/>
          </a:p>
        </p:txBody>
      </p:sp>
      <p:sp>
        <p:nvSpPr>
          <p:cNvPr id="6" name="Footer Placeholder 5"/>
          <p:cNvSpPr>
            <a:spLocks noGrp="1"/>
          </p:cNvSpPr>
          <p:nvPr>
            <p:ph type="ftr" sz="quarter" idx="11"/>
          </p:nvPr>
        </p:nvSpPr>
        <p:spPr>
          <a:xfrm>
            <a:off x="685800" y="378883"/>
            <a:ext cx="6991492" cy="365125"/>
          </a:xfrm>
        </p:spPr>
        <p:txBody>
          <a:bodyPr/>
          <a:lstStyle/>
          <a:p>
            <a:endParaRPr lang="zh-CN" altLang="en-US"/>
          </a:p>
        </p:txBody>
      </p:sp>
      <p:sp>
        <p:nvSpPr>
          <p:cNvPr id="7" name="Slide Number Placeholder 6"/>
          <p:cNvSpPr>
            <a:spLocks noGrp="1"/>
          </p:cNvSpPr>
          <p:nvPr>
            <p:ph type="sldNum" sz="quarter" idx="12"/>
          </p:nvPr>
        </p:nvSpPr>
        <p:spPr>
          <a:xfrm>
            <a:off x="10862452" y="381000"/>
            <a:ext cx="643748" cy="365125"/>
          </a:xfrm>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6609828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85371404-4254-0547-A37B-7A7ADCC3FC6D}" type="datetime1">
              <a:rPr lang="en-US" altLang="zh-CN" smtClean="0"/>
              <a:t>8/28/20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367192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54C5DFB6-162A-674B-84F8-8B8CA466A286}" type="datetime1">
              <a:rPr lang="en-US" altLang="zh-CN" smtClean="0"/>
              <a:t>8/28/20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37492529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A71AEA-DAC6-1347-A0F2-2016F8711EBF}" type="datetime1">
              <a:rPr lang="en-US" altLang="zh-CN" smtClean="0"/>
              <a:t>8/28/20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13819106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944A49B-0222-284C-8498-3BF76A5D71F8}" type="datetime1">
              <a:rPr lang="en-US" altLang="zh-CN" smtClean="0"/>
              <a:t>8/28/20</a:t>
            </a:fld>
            <a:endParaRPr lang="zh-CN" altLang="en-US"/>
          </a:p>
        </p:txBody>
      </p:sp>
      <p:sp>
        <p:nvSpPr>
          <p:cNvPr id="5" name="Footer Placeholder 4"/>
          <p:cNvSpPr>
            <a:spLocks noGrp="1"/>
          </p:cNvSpPr>
          <p:nvPr>
            <p:ph type="ftr" sz="quarter" idx="11"/>
          </p:nvPr>
        </p:nvSpPr>
        <p:spPr>
          <a:xfrm>
            <a:off x="685800" y="381000"/>
            <a:ext cx="6991492" cy="365125"/>
          </a:xfrm>
        </p:spPr>
        <p:txBody>
          <a:bodyPr/>
          <a:lstStyle/>
          <a:p>
            <a:endParaRPr lang="zh-CN" altLang="en-US"/>
          </a:p>
        </p:txBody>
      </p:sp>
      <p:sp>
        <p:nvSpPr>
          <p:cNvPr id="6" name="Slide Number Placeholder 5"/>
          <p:cNvSpPr>
            <a:spLocks noGrp="1"/>
          </p:cNvSpPr>
          <p:nvPr>
            <p:ph type="sldNum" sz="quarter" idx="12"/>
          </p:nvPr>
        </p:nvSpPr>
        <p:spPr>
          <a:xfrm>
            <a:off x="10862452" y="381000"/>
            <a:ext cx="643748" cy="365125"/>
          </a:xfrm>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1188033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291EA3-534C-7E45-9BF7-1F19A00527D1}" type="datetime1">
              <a:rPr lang="en-US" altLang="zh-CN" smtClean="0"/>
              <a:t>8/28/20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4049569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2A77F53A-C955-604A-96C4-469F7CCA9AD3}" type="datetime1">
              <a:rPr lang="en-US" altLang="zh-CN" smtClean="0"/>
              <a:t>8/28/20</a:t>
            </a:fld>
            <a:endParaRPr lang="zh-CN" altLang="en-US"/>
          </a:p>
        </p:txBody>
      </p:sp>
      <p:sp>
        <p:nvSpPr>
          <p:cNvPr id="5" name="Footer Placeholder 4"/>
          <p:cNvSpPr>
            <a:spLocks noGrp="1"/>
          </p:cNvSpPr>
          <p:nvPr>
            <p:ph type="ftr" sz="quarter" idx="11"/>
          </p:nvPr>
        </p:nvSpPr>
        <p:spPr>
          <a:xfrm>
            <a:off x="685800" y="381001"/>
            <a:ext cx="6991492" cy="364065"/>
          </a:xfrm>
        </p:spPr>
        <p:txBody>
          <a:bodyPr/>
          <a:lstStyle/>
          <a:p>
            <a:endParaRPr lang="zh-CN" altLang="en-US"/>
          </a:p>
        </p:txBody>
      </p:sp>
      <p:sp>
        <p:nvSpPr>
          <p:cNvPr id="6" name="Slide Number Placeholder 5"/>
          <p:cNvSpPr>
            <a:spLocks noGrp="1"/>
          </p:cNvSpPr>
          <p:nvPr>
            <p:ph type="sldNum" sz="quarter" idx="12"/>
          </p:nvPr>
        </p:nvSpPr>
        <p:spPr>
          <a:xfrm>
            <a:off x="10862452" y="381000"/>
            <a:ext cx="643748" cy="365125"/>
          </a:xfrm>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1264049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FC3E67B-1766-5545-A855-7488EFFCF605}" type="datetime1">
              <a:rPr lang="en-US" altLang="zh-CN" smtClean="0"/>
              <a:t>8/28/20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481588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E6313F-4A00-7047-B9EF-4DFAEBED7E5F}" type="datetime1">
              <a:rPr lang="en-US" altLang="zh-CN" smtClean="0"/>
              <a:t>8/28/20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4237827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AA574F-90F3-B146-9C03-621BDF84CDE2}" type="datetime1">
              <a:rPr lang="en-US" altLang="zh-CN" smtClean="0"/>
              <a:t>8/28/20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3871367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438336-CA47-DD40-93DE-A15AB0B378B8}" type="datetime1">
              <a:rPr lang="en-US" altLang="zh-CN" smtClean="0"/>
              <a:t>8/28/20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090036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8494E07-EEAF-D346-91D0-94201588354A}" type="datetime1">
              <a:rPr lang="en-US" altLang="zh-CN" smtClean="0"/>
              <a:t>8/28/20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398383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2C7145-E6B2-914F-8597-CE5A1618D0E2}" type="datetime1">
              <a:rPr lang="en-US" altLang="zh-CN" smtClean="0"/>
              <a:t>8/28/20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31443456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3D5B68B-B008-7E40-A733-5A7CAA827EB3}" type="datetime1">
              <a:rPr lang="en-US" altLang="zh-CN" smtClean="0"/>
              <a:t>8/28/20</a:t>
            </a:fld>
            <a:endParaRPr lang="zh-CN" alt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1045842932"/>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Lst>
  <p:hf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www.stata.com/"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y-chu/SOCIOL3549" TargetMode="External"/><Relationship Id="rId2" Type="http://schemas.openxmlformats.org/officeDocument/2006/relationships/hyperlink" Target="https://stats.idre.ucla.edu/stata/"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remotelab.service.osu.ed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Chu.282@osu.edu"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y-chu/SOCIOL3549/tree/master/GSS%20Data"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osu.zoom.us/j/98218997039?pwd=cko3QS9ueEczM0tZVkJESUJBYzlLUT09"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osu.zoom.us/j/3611716936?pwd=RnBmZXIxN2N6NUh4L0RtQ0krUVZpdz09"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algn="ctr"/>
            <a:r>
              <a:rPr lang="en-US" dirty="0">
                <a:latin typeface="Times New Roman" pitchFamily="18" charset="0"/>
                <a:cs typeface="Times New Roman" pitchFamily="18" charset="0"/>
              </a:rPr>
              <a:t>Sociology 3549: </a:t>
            </a:r>
            <a:br>
              <a:rPr lang="en-US" dirty="0">
                <a:latin typeface="Times New Roman" pitchFamily="18" charset="0"/>
                <a:cs typeface="Times New Roman" pitchFamily="18" charset="0"/>
              </a:rPr>
            </a:br>
            <a:r>
              <a:rPr lang="en-US" altLang="zh-CN" dirty="0">
                <a:latin typeface="Times New Roman" pitchFamily="18" charset="0"/>
                <a:cs typeface="Times New Roman" pitchFamily="18" charset="0"/>
              </a:rPr>
              <a:t>Statistics in Sociology</a:t>
            </a:r>
            <a:endParaRPr lang="en-US" dirty="0">
              <a:latin typeface="Times New Roman" pitchFamily="18" charset="0"/>
              <a:cs typeface="Times New Roman" pitchFamily="18" charset="0"/>
            </a:endParaRPr>
          </a:p>
        </p:txBody>
      </p:sp>
      <p:sp>
        <p:nvSpPr>
          <p:cNvPr id="3" name="Subtitle 2"/>
          <p:cNvSpPr>
            <a:spLocks noGrp="1"/>
          </p:cNvSpPr>
          <p:nvPr>
            <p:ph type="subTitle" idx="1"/>
          </p:nvPr>
        </p:nvSpPr>
        <p:spPr/>
        <p:txBody>
          <a:bodyPr>
            <a:normAutofit fontScale="92500" lnSpcReduction="10000"/>
          </a:bodyPr>
          <a:lstStyle/>
          <a:p>
            <a:r>
              <a:rPr lang="en-US" altLang="zh-CN" dirty="0">
                <a:latin typeface="Times New Roman" pitchFamily="18" charset="0"/>
                <a:cs typeface="Times New Roman" pitchFamily="18" charset="0"/>
              </a:rPr>
              <a:t>Lab</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a:t>
            </a:r>
            <a:r>
              <a:rPr lang="zh-CN" altLang="en-US" dirty="0">
                <a:latin typeface="Times New Roman" pitchFamily="18" charset="0"/>
                <a:cs typeface="Times New Roman" pitchFamily="18" charset="0"/>
              </a:rPr>
              <a:t> </a:t>
            </a:r>
            <a:r>
              <a:rPr lang="en-US" dirty="0">
                <a:latin typeface="Times New Roman" pitchFamily="18" charset="0"/>
                <a:cs typeface="Times New Roman" pitchFamily="18" charset="0"/>
              </a:rPr>
              <a:t>Recitation</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session</a:t>
            </a:r>
            <a:endParaRPr lang="en-US" dirty="0">
              <a:latin typeface="Times New Roman" pitchFamily="18" charset="0"/>
              <a:cs typeface="Times New Roman" pitchFamily="18" charset="0"/>
            </a:endParaRPr>
          </a:p>
          <a:p>
            <a:r>
              <a:rPr lang="en-US" altLang="zh-CN" dirty="0">
                <a:latin typeface="Times New Roman" pitchFamily="18" charset="0"/>
                <a:cs typeface="Times New Roman" pitchFamily="18" charset="0"/>
              </a:rPr>
              <a:t>Yue</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Chu</a:t>
            </a:r>
            <a:endParaRPr lang="en-US" dirty="0">
              <a:latin typeface="Times New Roman" pitchFamily="18" charset="0"/>
              <a:cs typeface="Times New Roman" pitchFamily="18" charset="0"/>
            </a:endParaRPr>
          </a:p>
        </p:txBody>
      </p:sp>
      <p:sp>
        <p:nvSpPr>
          <p:cNvPr id="4" name="Slide Number Placeholder 3">
            <a:extLst>
              <a:ext uri="{FF2B5EF4-FFF2-40B4-BE49-F238E27FC236}">
                <a16:creationId xmlns:a16="http://schemas.microsoft.com/office/drawing/2014/main" id="{725CAE11-A306-AE40-B6AE-F0F50F0DFD8A}"/>
              </a:ext>
            </a:extLst>
          </p:cNvPr>
          <p:cNvSpPr>
            <a:spLocks noGrp="1"/>
          </p:cNvSpPr>
          <p:nvPr>
            <p:ph type="sldNum" sz="quarter" idx="12"/>
          </p:nvPr>
        </p:nvSpPr>
        <p:spPr/>
        <p:txBody>
          <a:bodyPr/>
          <a:lstStyle/>
          <a:p>
            <a:fld id="{0C913308-F349-4B6D-A68A-DD1791B4A57B}" type="slidenum">
              <a:rPr lang="zh-CN" altLang="en-US" smtClean="0"/>
              <a:pPr/>
              <a:t>0</a:t>
            </a:fld>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C961B-0CF7-084B-8B00-D8D74C117CDF}"/>
              </a:ext>
            </a:extLst>
          </p:cNvPr>
          <p:cNvSpPr>
            <a:spLocks noGrp="1"/>
          </p:cNvSpPr>
          <p:nvPr>
            <p:ph type="title"/>
          </p:nvPr>
        </p:nvSpPr>
        <p:spPr/>
        <p:txBody>
          <a:bodyPr/>
          <a:lstStyle/>
          <a:p>
            <a:r>
              <a:rPr lang="en-US" dirty="0"/>
              <a:t>Introduction to </a:t>
            </a:r>
            <a:r>
              <a:rPr lang="en-US" dirty="0" err="1"/>
              <a:t>stata</a:t>
            </a:r>
            <a:endParaRPr lang="en-US" dirty="0"/>
          </a:p>
        </p:txBody>
      </p:sp>
      <p:sp>
        <p:nvSpPr>
          <p:cNvPr id="3" name="Text Placeholder 2">
            <a:extLst>
              <a:ext uri="{FF2B5EF4-FFF2-40B4-BE49-F238E27FC236}">
                <a16:creationId xmlns:a16="http://schemas.microsoft.com/office/drawing/2014/main" id="{7E1DC56B-5BD3-5940-80C8-FC0C28C5C6F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FEC9435-EF48-2348-A431-4FDDE05BAA88}"/>
              </a:ext>
            </a:extLst>
          </p:cNvPr>
          <p:cNvSpPr>
            <a:spLocks noGrp="1"/>
          </p:cNvSpPr>
          <p:nvPr>
            <p:ph type="sldNum" sz="quarter" idx="12"/>
          </p:nvPr>
        </p:nvSpPr>
        <p:spPr/>
        <p:txBody>
          <a:bodyPr/>
          <a:lstStyle/>
          <a:p>
            <a:fld id="{0C913308-F349-4B6D-A68A-DD1791B4A57B}" type="slidenum">
              <a:rPr lang="zh-CN" altLang="en-US" smtClean="0"/>
              <a:pPr/>
              <a:t>9</a:t>
            </a:fld>
            <a:endParaRPr lang="zh-CN" altLang="en-US"/>
          </a:p>
        </p:txBody>
      </p:sp>
    </p:spTree>
    <p:extLst>
      <p:ext uri="{BB962C8B-B14F-4D97-AF65-F5344CB8AC3E}">
        <p14:creationId xmlns:p14="http://schemas.microsoft.com/office/powerpoint/2010/main" val="4014417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latin typeface="Times New Roman" pitchFamily="18" charset="0"/>
                <a:cs typeface="Times New Roman" pitchFamily="18" charset="0"/>
              </a:rPr>
              <a:t>What</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is</a:t>
            </a:r>
            <a:r>
              <a:rPr lang="zh-CN" altLang="en-US" dirty="0">
                <a:latin typeface="Times New Roman" pitchFamily="18" charset="0"/>
                <a:cs typeface="Times New Roman" pitchFamily="18" charset="0"/>
              </a:rPr>
              <a:t> </a:t>
            </a:r>
            <a:r>
              <a:rPr lang="en-US" dirty="0">
                <a:latin typeface="Times New Roman" pitchFamily="18" charset="0"/>
                <a:cs typeface="Times New Roman" pitchFamily="18" charset="0"/>
              </a:rPr>
              <a:t>Stata</a:t>
            </a:r>
          </a:p>
        </p:txBody>
      </p:sp>
      <p:sp>
        <p:nvSpPr>
          <p:cNvPr id="3" name="Content Placeholder 2"/>
          <p:cNvSpPr>
            <a:spLocks noGrp="1"/>
          </p:cNvSpPr>
          <p:nvPr>
            <p:ph idx="1"/>
          </p:nvPr>
        </p:nvSpPr>
        <p:spPr/>
        <p:txBody>
          <a:bodyPr>
            <a:normAutofit/>
          </a:bodyPr>
          <a:lstStyle/>
          <a:p>
            <a:r>
              <a:rPr lang="en-US" dirty="0">
                <a:latin typeface="Times New Roman" pitchFamily="18" charset="0"/>
                <a:cs typeface="Times New Roman" pitchFamily="18" charset="0"/>
              </a:rPr>
              <a:t>Powerful and easy to use statistical analysis software package</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a:t>
            </a:r>
            <a:r>
              <a:rPr lang="en-US" dirty="0">
                <a:latin typeface="Times New Roman" pitchFamily="18" charset="0"/>
                <a:cs typeface="Times New Roman" pitchFamily="18" charset="0"/>
                <a:hlinkClick r:id="rId3"/>
              </a:rPr>
              <a:t>http://www.stata.com/</a:t>
            </a:r>
            <a:r>
              <a:rPr lang="en-US" altLang="zh-CN" dirty="0">
                <a:latin typeface="Times New Roman" pitchFamily="18" charset="0"/>
                <a:cs typeface="Times New Roman" pitchFamily="18" charset="0"/>
              </a:rPr>
              <a:t>)</a:t>
            </a:r>
            <a:endParaRPr lang="en-US" dirty="0">
              <a:latin typeface="Times New Roman" pitchFamily="18" charset="0"/>
              <a:cs typeface="Times New Roman" pitchFamily="18" charset="0"/>
            </a:endParaRPr>
          </a:p>
          <a:p>
            <a:pPr lvl="2">
              <a:lnSpc>
                <a:spcPct val="80000"/>
              </a:lnSpc>
            </a:pPr>
            <a:endParaRPr lang="en-US" altLang="zh-CN" dirty="0">
              <a:latin typeface="Times New Roman" pitchFamily="18" charset="0"/>
              <a:cs typeface="Times New Roman" pitchFamily="18" charset="0"/>
            </a:endParaRPr>
          </a:p>
        </p:txBody>
      </p:sp>
      <p:pic>
        <p:nvPicPr>
          <p:cNvPr id="5" name="Picture 4">
            <a:extLst>
              <a:ext uri="{FF2B5EF4-FFF2-40B4-BE49-F238E27FC236}">
                <a16:creationId xmlns:a16="http://schemas.microsoft.com/office/drawing/2014/main" id="{EC50F093-F06C-2342-B9C0-E68169171FC6}"/>
              </a:ext>
            </a:extLst>
          </p:cNvPr>
          <p:cNvPicPr>
            <a:picLocks noChangeAspect="1"/>
          </p:cNvPicPr>
          <p:nvPr/>
        </p:nvPicPr>
        <p:blipFill>
          <a:blip r:embed="rId4"/>
          <a:stretch>
            <a:fillRect/>
          </a:stretch>
        </p:blipFill>
        <p:spPr>
          <a:xfrm>
            <a:off x="2135560" y="2722042"/>
            <a:ext cx="7537450" cy="2107837"/>
          </a:xfrm>
          <a:prstGeom prst="rect">
            <a:avLst/>
          </a:prstGeom>
        </p:spPr>
      </p:pic>
      <p:sp>
        <p:nvSpPr>
          <p:cNvPr id="6" name="TextBox 5">
            <a:extLst>
              <a:ext uri="{FF2B5EF4-FFF2-40B4-BE49-F238E27FC236}">
                <a16:creationId xmlns:a16="http://schemas.microsoft.com/office/drawing/2014/main" id="{87FD144F-FDD1-BA4B-BA2E-8F96B7405BB6}"/>
              </a:ext>
            </a:extLst>
          </p:cNvPr>
          <p:cNvSpPr txBox="1"/>
          <p:nvPr/>
        </p:nvSpPr>
        <p:spPr>
          <a:xfrm>
            <a:off x="935688" y="5353485"/>
            <a:ext cx="1872208" cy="646331"/>
          </a:xfrm>
          <a:prstGeom prst="rect">
            <a:avLst/>
          </a:prstGeom>
          <a:no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b="1" dirty="0">
                <a:solidFill>
                  <a:schemeClr val="tx1"/>
                </a:solidFill>
              </a:rPr>
              <a:t>Store</a:t>
            </a:r>
            <a:r>
              <a:rPr lang="zh-CN" altLang="en-US" b="1" dirty="0">
                <a:solidFill>
                  <a:schemeClr val="tx1"/>
                </a:solidFill>
              </a:rPr>
              <a:t> </a:t>
            </a:r>
            <a:r>
              <a:rPr lang="en-US" altLang="zh-CN" b="1" dirty="0">
                <a:solidFill>
                  <a:schemeClr val="tx1"/>
                </a:solidFill>
              </a:rPr>
              <a:t>and</a:t>
            </a:r>
            <a:r>
              <a:rPr lang="zh-CN" altLang="en-US" b="1" dirty="0">
                <a:solidFill>
                  <a:schemeClr val="tx1"/>
                </a:solidFill>
              </a:rPr>
              <a:t> </a:t>
            </a:r>
            <a:r>
              <a:rPr lang="en-US" altLang="zh-CN" b="1" dirty="0">
                <a:solidFill>
                  <a:schemeClr val="tx1"/>
                </a:solidFill>
              </a:rPr>
              <a:t>manage</a:t>
            </a:r>
            <a:r>
              <a:rPr lang="zh-CN" altLang="en-US" b="1" dirty="0">
                <a:solidFill>
                  <a:schemeClr val="tx1"/>
                </a:solidFill>
              </a:rPr>
              <a:t> </a:t>
            </a:r>
            <a:r>
              <a:rPr lang="en-US" altLang="zh-CN" b="1" dirty="0">
                <a:solidFill>
                  <a:schemeClr val="tx1"/>
                </a:solidFill>
              </a:rPr>
              <a:t>data</a:t>
            </a:r>
            <a:endParaRPr lang="en-US" b="1" dirty="0">
              <a:solidFill>
                <a:schemeClr val="tx1"/>
              </a:solidFill>
            </a:endParaRPr>
          </a:p>
        </p:txBody>
      </p:sp>
      <p:sp>
        <p:nvSpPr>
          <p:cNvPr id="7" name="TextBox 6">
            <a:extLst>
              <a:ext uri="{FF2B5EF4-FFF2-40B4-BE49-F238E27FC236}">
                <a16:creationId xmlns:a16="http://schemas.microsoft.com/office/drawing/2014/main" id="{D9E0DE24-1942-2C4F-8FC6-40988BE795A4}"/>
              </a:ext>
            </a:extLst>
          </p:cNvPr>
          <p:cNvSpPr txBox="1"/>
          <p:nvPr/>
        </p:nvSpPr>
        <p:spPr>
          <a:xfrm>
            <a:off x="3086986" y="5353485"/>
            <a:ext cx="1136806" cy="646332"/>
          </a:xfrm>
          <a:prstGeom prst="rect">
            <a:avLst/>
          </a:prstGeom>
          <a:no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b="1" dirty="0">
                <a:solidFill>
                  <a:schemeClr val="tx1"/>
                </a:solidFill>
              </a:rPr>
              <a:t>Nice</a:t>
            </a:r>
            <a:r>
              <a:rPr lang="zh-CN" altLang="en-US" b="1" dirty="0">
                <a:solidFill>
                  <a:schemeClr val="tx1"/>
                </a:solidFill>
              </a:rPr>
              <a:t> </a:t>
            </a:r>
            <a:r>
              <a:rPr lang="en-US" altLang="zh-CN" b="1" dirty="0">
                <a:solidFill>
                  <a:schemeClr val="tx1"/>
                </a:solidFill>
              </a:rPr>
              <a:t>graphs</a:t>
            </a:r>
            <a:endParaRPr lang="en-US" b="1" dirty="0">
              <a:solidFill>
                <a:schemeClr val="tx1"/>
              </a:solidFill>
            </a:endParaRPr>
          </a:p>
        </p:txBody>
      </p:sp>
      <p:sp>
        <p:nvSpPr>
          <p:cNvPr id="8" name="TextBox 7">
            <a:extLst>
              <a:ext uri="{FF2B5EF4-FFF2-40B4-BE49-F238E27FC236}">
                <a16:creationId xmlns:a16="http://schemas.microsoft.com/office/drawing/2014/main" id="{F1D52474-118B-854D-978B-C5C44B37AC46}"/>
              </a:ext>
            </a:extLst>
          </p:cNvPr>
          <p:cNvSpPr txBox="1"/>
          <p:nvPr/>
        </p:nvSpPr>
        <p:spPr>
          <a:xfrm>
            <a:off x="4501870" y="5353485"/>
            <a:ext cx="2242202" cy="646331"/>
          </a:xfrm>
          <a:prstGeom prst="rect">
            <a:avLst/>
          </a:prstGeom>
          <a:no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b="1" dirty="0">
                <a:solidFill>
                  <a:schemeClr val="tx1"/>
                </a:solidFill>
              </a:rPr>
              <a:t>Powerful</a:t>
            </a:r>
            <a:r>
              <a:rPr lang="zh-CN" altLang="en-US" b="1" dirty="0">
                <a:solidFill>
                  <a:schemeClr val="tx1"/>
                </a:solidFill>
              </a:rPr>
              <a:t> </a:t>
            </a:r>
            <a:r>
              <a:rPr lang="en-US" b="1" dirty="0">
                <a:solidFill>
                  <a:schemeClr val="tx1"/>
                </a:solidFill>
              </a:rPr>
              <a:t>statistica</a:t>
            </a:r>
            <a:r>
              <a:rPr lang="en-US" altLang="zh-CN" b="1" dirty="0">
                <a:solidFill>
                  <a:schemeClr val="tx1"/>
                </a:solidFill>
              </a:rPr>
              <a:t>l</a:t>
            </a:r>
            <a:r>
              <a:rPr lang="zh-CN" altLang="en-US" b="1" dirty="0">
                <a:solidFill>
                  <a:schemeClr val="tx1"/>
                </a:solidFill>
              </a:rPr>
              <a:t> </a:t>
            </a:r>
            <a:r>
              <a:rPr lang="en-US" altLang="zh-CN" b="1" dirty="0">
                <a:solidFill>
                  <a:schemeClr val="tx1"/>
                </a:solidFill>
              </a:rPr>
              <a:t>analysis</a:t>
            </a:r>
            <a:r>
              <a:rPr lang="zh-CN" altLang="en-US" b="1" dirty="0">
                <a:solidFill>
                  <a:schemeClr val="tx1"/>
                </a:solidFill>
              </a:rPr>
              <a:t> </a:t>
            </a:r>
            <a:r>
              <a:rPr lang="en-US" altLang="zh-CN" b="1" dirty="0">
                <a:solidFill>
                  <a:schemeClr val="tx1"/>
                </a:solidFill>
              </a:rPr>
              <a:t>tool</a:t>
            </a:r>
            <a:endParaRPr lang="en-US" b="1" dirty="0">
              <a:solidFill>
                <a:schemeClr val="tx1"/>
              </a:solidFill>
            </a:endParaRPr>
          </a:p>
        </p:txBody>
      </p:sp>
      <p:sp>
        <p:nvSpPr>
          <p:cNvPr id="9" name="TextBox 8">
            <a:extLst>
              <a:ext uri="{FF2B5EF4-FFF2-40B4-BE49-F238E27FC236}">
                <a16:creationId xmlns:a16="http://schemas.microsoft.com/office/drawing/2014/main" id="{1274E921-3D9A-854F-9BE1-B73E2A5634D2}"/>
              </a:ext>
            </a:extLst>
          </p:cNvPr>
          <p:cNvSpPr txBox="1"/>
          <p:nvPr/>
        </p:nvSpPr>
        <p:spPr>
          <a:xfrm>
            <a:off x="7105128" y="5353485"/>
            <a:ext cx="1871192" cy="646331"/>
          </a:xfrm>
          <a:prstGeom prst="rect">
            <a:avLst/>
          </a:prstGeom>
          <a:no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b="1" dirty="0">
                <a:solidFill>
                  <a:schemeClr val="tx1"/>
                </a:solidFill>
              </a:rPr>
              <a:t>Reproducible</a:t>
            </a:r>
            <a:r>
              <a:rPr lang="zh-CN" altLang="en-US" b="1" dirty="0">
                <a:solidFill>
                  <a:schemeClr val="tx1"/>
                </a:solidFill>
              </a:rPr>
              <a:t> </a:t>
            </a:r>
            <a:r>
              <a:rPr lang="en-US" altLang="zh-CN" b="1" dirty="0">
                <a:solidFill>
                  <a:schemeClr val="tx1"/>
                </a:solidFill>
              </a:rPr>
              <a:t>research</a:t>
            </a:r>
            <a:endParaRPr lang="en-US" b="1" dirty="0">
              <a:solidFill>
                <a:schemeClr val="tx1"/>
              </a:solidFill>
            </a:endParaRPr>
          </a:p>
        </p:txBody>
      </p:sp>
      <p:sp>
        <p:nvSpPr>
          <p:cNvPr id="10" name="TextBox 9">
            <a:extLst>
              <a:ext uri="{FF2B5EF4-FFF2-40B4-BE49-F238E27FC236}">
                <a16:creationId xmlns:a16="http://schemas.microsoft.com/office/drawing/2014/main" id="{1CD11367-4AD4-774E-B653-65DB7C9A71B7}"/>
              </a:ext>
            </a:extLst>
          </p:cNvPr>
          <p:cNvSpPr txBox="1"/>
          <p:nvPr/>
        </p:nvSpPr>
        <p:spPr>
          <a:xfrm>
            <a:off x="9408368" y="5353485"/>
            <a:ext cx="1512168" cy="646331"/>
          </a:xfrm>
          <a:prstGeom prst="rect">
            <a:avLst/>
          </a:prstGeom>
          <a:no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b="1" dirty="0">
                <a:solidFill>
                  <a:schemeClr val="tx1"/>
                </a:solidFill>
              </a:rPr>
              <a:t>Marketable</a:t>
            </a:r>
            <a:r>
              <a:rPr lang="zh-CN" altLang="en-US" b="1" dirty="0">
                <a:solidFill>
                  <a:schemeClr val="tx1"/>
                </a:solidFill>
              </a:rPr>
              <a:t> </a:t>
            </a:r>
            <a:r>
              <a:rPr lang="en-US" altLang="zh-CN" b="1" dirty="0">
                <a:solidFill>
                  <a:schemeClr val="tx1"/>
                </a:solidFill>
              </a:rPr>
              <a:t>skill</a:t>
            </a:r>
            <a:endParaRPr lang="en-US" b="1" dirty="0">
              <a:solidFill>
                <a:schemeClr val="tx1"/>
              </a:solidFill>
            </a:endParaRPr>
          </a:p>
        </p:txBody>
      </p:sp>
      <p:sp>
        <p:nvSpPr>
          <p:cNvPr id="4" name="Slide Number Placeholder 3">
            <a:extLst>
              <a:ext uri="{FF2B5EF4-FFF2-40B4-BE49-F238E27FC236}">
                <a16:creationId xmlns:a16="http://schemas.microsoft.com/office/drawing/2014/main" id="{9FA9ABBF-1744-2140-8C6F-18808CA603CC}"/>
              </a:ext>
            </a:extLst>
          </p:cNvPr>
          <p:cNvSpPr>
            <a:spLocks noGrp="1"/>
          </p:cNvSpPr>
          <p:nvPr>
            <p:ph type="sldNum" sz="quarter" idx="12"/>
          </p:nvPr>
        </p:nvSpPr>
        <p:spPr/>
        <p:txBody>
          <a:bodyPr/>
          <a:lstStyle/>
          <a:p>
            <a:fld id="{0C913308-F349-4B6D-A68A-DD1791B4A57B}" type="slidenum">
              <a:rPr lang="zh-CN" altLang="en-US" smtClean="0"/>
              <a:pPr/>
              <a:t>10</a:t>
            </a:fld>
            <a:endParaRPr lang="zh-CN" altLang="en-US"/>
          </a:p>
        </p:txBody>
      </p:sp>
    </p:spTree>
    <p:extLst>
      <p:ext uri="{BB962C8B-B14F-4D97-AF65-F5344CB8AC3E}">
        <p14:creationId xmlns:p14="http://schemas.microsoft.com/office/powerpoint/2010/main" val="3305591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778EB-7145-D64A-BBCB-D7387209410F}"/>
              </a:ext>
            </a:extLst>
          </p:cNvPr>
          <p:cNvSpPr>
            <a:spLocks noGrp="1"/>
          </p:cNvSpPr>
          <p:nvPr>
            <p:ph type="title"/>
          </p:nvPr>
        </p:nvSpPr>
        <p:spPr/>
        <p:txBody>
          <a:bodyPr/>
          <a:lstStyle/>
          <a:p>
            <a:r>
              <a:rPr lang="en-US" altLang="zh-CN" dirty="0"/>
              <a:t>Comprehensive</a:t>
            </a:r>
            <a:r>
              <a:rPr lang="zh-CN" altLang="en-US" dirty="0"/>
              <a:t> </a:t>
            </a:r>
            <a:r>
              <a:rPr lang="en-US" altLang="zh-CN" dirty="0"/>
              <a:t>resources</a:t>
            </a:r>
            <a:endParaRPr lang="en-US" dirty="0"/>
          </a:p>
        </p:txBody>
      </p:sp>
      <p:sp>
        <p:nvSpPr>
          <p:cNvPr id="3" name="Content Placeholder 2">
            <a:extLst>
              <a:ext uri="{FF2B5EF4-FFF2-40B4-BE49-F238E27FC236}">
                <a16:creationId xmlns:a16="http://schemas.microsoft.com/office/drawing/2014/main" id="{C490158C-C446-7646-A473-2C3BC19A9E6B}"/>
              </a:ext>
            </a:extLst>
          </p:cNvPr>
          <p:cNvSpPr>
            <a:spLocks noGrp="1"/>
          </p:cNvSpPr>
          <p:nvPr>
            <p:ph idx="1"/>
          </p:nvPr>
        </p:nvSpPr>
        <p:spPr/>
        <p:txBody>
          <a:bodyPr>
            <a:normAutofit/>
          </a:bodyPr>
          <a:lstStyle/>
          <a:p>
            <a:r>
              <a:rPr lang="en-US" altLang="zh-CN" sz="2800" dirty="0">
                <a:latin typeface="Times New Roman" panose="02020603050405020304" pitchFamily="18" charset="0"/>
                <a:cs typeface="Times New Roman" pitchFamily="18" charset="0"/>
              </a:rPr>
              <a:t>Stata cheat sheets</a:t>
            </a:r>
          </a:p>
          <a:p>
            <a:r>
              <a:rPr lang="en-US" altLang="zh-CN" sz="2800" dirty="0">
                <a:latin typeface="Times New Roman" panose="02020603050405020304" pitchFamily="18" charset="0"/>
                <a:cs typeface="Times New Roman" pitchFamily="18" charset="0"/>
              </a:rPr>
              <a:t>Google</a:t>
            </a:r>
          </a:p>
          <a:p>
            <a:r>
              <a:rPr lang="en-US" altLang="zh-CN" sz="2800" dirty="0">
                <a:latin typeface="Times New Roman" panose="02020603050405020304" pitchFamily="18" charset="0"/>
                <a:cs typeface="Times New Roman" pitchFamily="18" charset="0"/>
              </a:rPr>
              <a:t>UCLA Institute for Digital Research and Education</a:t>
            </a:r>
          </a:p>
          <a:p>
            <a:pPr lvl="1"/>
            <a:r>
              <a:rPr lang="en-US" sz="2400" dirty="0">
                <a:hlinkClick r:id="rId2"/>
              </a:rPr>
              <a:t>https://stats.idre.ucla.edu/stata/</a:t>
            </a:r>
            <a:endParaRPr lang="en-US" altLang="zh-CN" sz="2400" dirty="0">
              <a:latin typeface="Times New Roman" panose="02020603050405020304" pitchFamily="18" charset="0"/>
              <a:cs typeface="Times New Roman" pitchFamily="18" charset="0"/>
            </a:endParaRPr>
          </a:p>
          <a:p>
            <a:r>
              <a:rPr lang="en-US" altLang="zh-CN" sz="2800" dirty="0">
                <a:latin typeface="Times New Roman" panose="02020603050405020304" pitchFamily="18" charset="0"/>
                <a:cs typeface="Times New Roman" pitchFamily="18" charset="0"/>
              </a:rPr>
              <a:t>List</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of</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useful</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resources</a:t>
            </a:r>
            <a:endParaRPr lang="en-US" sz="2800" dirty="0">
              <a:latin typeface="Times New Roman" panose="02020603050405020304" pitchFamily="18" charset="0"/>
              <a:cs typeface="Times New Roman" panose="02020603050405020304" pitchFamily="18" charset="0"/>
              <a:hlinkClick r:id="rId3"/>
            </a:endParaRPr>
          </a:p>
          <a:p>
            <a:pPr lvl="1"/>
            <a:r>
              <a:rPr lang="en-US" sz="2400" dirty="0">
                <a:latin typeface="Times New Roman" panose="02020603050405020304" pitchFamily="18" charset="0"/>
                <a:cs typeface="Times New Roman" panose="02020603050405020304" pitchFamily="18" charset="0"/>
                <a:hlinkClick r:id="rId3"/>
              </a:rPr>
              <a:t>https://github.com/y-chu/SOCIOL3549</a:t>
            </a:r>
            <a:endParaRPr lang="en-US" sz="2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ABB8E1C-BE52-9B40-A263-8E081AF9DAB2}"/>
              </a:ext>
            </a:extLst>
          </p:cNvPr>
          <p:cNvSpPr>
            <a:spLocks noGrp="1"/>
          </p:cNvSpPr>
          <p:nvPr>
            <p:ph type="sldNum" sz="quarter" idx="12"/>
          </p:nvPr>
        </p:nvSpPr>
        <p:spPr/>
        <p:txBody>
          <a:bodyPr/>
          <a:lstStyle/>
          <a:p>
            <a:fld id="{0C913308-F349-4B6D-A68A-DD1791B4A57B}" type="slidenum">
              <a:rPr lang="zh-CN" altLang="en-US" smtClean="0"/>
              <a:pPr/>
              <a:t>11</a:t>
            </a:fld>
            <a:endParaRPr lang="zh-CN" altLang="en-US"/>
          </a:p>
        </p:txBody>
      </p:sp>
    </p:spTree>
    <p:extLst>
      <p:ext uri="{BB962C8B-B14F-4D97-AF65-F5344CB8AC3E}">
        <p14:creationId xmlns:p14="http://schemas.microsoft.com/office/powerpoint/2010/main" val="23225220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latin typeface="Times New Roman" pitchFamily="18" charset="0"/>
                <a:cs typeface="Times New Roman" pitchFamily="18" charset="0"/>
              </a:rPr>
              <a:t>User</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interface</a:t>
            </a:r>
            <a:endParaRPr lang="en-US" dirty="0">
              <a:latin typeface="Times New Roman" pitchFamily="18" charset="0"/>
              <a:cs typeface="Times New Roman" pitchFamily="18" charset="0"/>
            </a:endParaRPr>
          </a:p>
        </p:txBody>
      </p:sp>
      <p:pic>
        <p:nvPicPr>
          <p:cNvPr id="10" name="Content Placeholder 9">
            <a:extLst>
              <a:ext uri="{FF2B5EF4-FFF2-40B4-BE49-F238E27FC236}">
                <a16:creationId xmlns:a16="http://schemas.microsoft.com/office/drawing/2014/main" id="{B34063D0-01E6-F94A-8C19-4E29D3EFBF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87488" y="1772816"/>
            <a:ext cx="7949682" cy="4968552"/>
          </a:xfrm>
        </p:spPr>
      </p:pic>
      <p:pic>
        <p:nvPicPr>
          <p:cNvPr id="5" name="Picture 4">
            <a:extLst>
              <a:ext uri="{FF2B5EF4-FFF2-40B4-BE49-F238E27FC236}">
                <a16:creationId xmlns:a16="http://schemas.microsoft.com/office/drawing/2014/main" id="{CC133B54-6628-9B45-81F4-3A23B420ACE1}"/>
              </a:ext>
            </a:extLst>
          </p:cNvPr>
          <p:cNvPicPr>
            <a:picLocks noChangeAspect="1"/>
          </p:cNvPicPr>
          <p:nvPr/>
        </p:nvPicPr>
        <p:blipFill>
          <a:blip r:embed="rId4"/>
          <a:stretch>
            <a:fillRect/>
          </a:stretch>
        </p:blipFill>
        <p:spPr>
          <a:xfrm>
            <a:off x="5735960" y="404664"/>
            <a:ext cx="1282055" cy="1214578"/>
          </a:xfrm>
          <a:prstGeom prst="rect">
            <a:avLst/>
          </a:prstGeom>
        </p:spPr>
      </p:pic>
      <p:sp>
        <p:nvSpPr>
          <p:cNvPr id="11" name="TextBox 10">
            <a:extLst>
              <a:ext uri="{FF2B5EF4-FFF2-40B4-BE49-F238E27FC236}">
                <a16:creationId xmlns:a16="http://schemas.microsoft.com/office/drawing/2014/main" id="{0C84B26D-D201-834C-93C8-AAE5DB3CC20E}"/>
              </a:ext>
            </a:extLst>
          </p:cNvPr>
          <p:cNvSpPr txBox="1"/>
          <p:nvPr/>
        </p:nvSpPr>
        <p:spPr>
          <a:xfrm>
            <a:off x="7564962" y="2804234"/>
            <a:ext cx="1872208" cy="523220"/>
          </a:xfrm>
          <a:prstGeom prst="rect">
            <a:avLst/>
          </a:prstGeom>
          <a:no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sz="2800" b="1" dirty="0">
                <a:solidFill>
                  <a:schemeClr val="accent2"/>
                </a:solidFill>
              </a:rPr>
              <a:t>Variables</a:t>
            </a:r>
            <a:endParaRPr lang="en-US" sz="2800" b="1" dirty="0">
              <a:solidFill>
                <a:schemeClr val="accent2"/>
              </a:solidFill>
            </a:endParaRPr>
          </a:p>
        </p:txBody>
      </p:sp>
      <p:sp>
        <p:nvSpPr>
          <p:cNvPr id="12" name="TextBox 11">
            <a:extLst>
              <a:ext uri="{FF2B5EF4-FFF2-40B4-BE49-F238E27FC236}">
                <a16:creationId xmlns:a16="http://schemas.microsoft.com/office/drawing/2014/main" id="{B153056B-CBFE-F24D-8286-5756C71D8050}"/>
              </a:ext>
            </a:extLst>
          </p:cNvPr>
          <p:cNvSpPr txBox="1"/>
          <p:nvPr/>
        </p:nvSpPr>
        <p:spPr>
          <a:xfrm>
            <a:off x="2279576" y="5111772"/>
            <a:ext cx="3024336" cy="523220"/>
          </a:xfrm>
          <a:prstGeom prst="rect">
            <a:avLst/>
          </a:prstGeom>
          <a:no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sz="2800" b="1" dirty="0">
                <a:solidFill>
                  <a:schemeClr val="accent2"/>
                </a:solidFill>
              </a:rPr>
              <a:t>Result window</a:t>
            </a:r>
            <a:endParaRPr lang="en-US" sz="2800" b="1" dirty="0">
              <a:solidFill>
                <a:schemeClr val="accent2"/>
              </a:solidFill>
            </a:endParaRPr>
          </a:p>
        </p:txBody>
      </p:sp>
      <p:sp>
        <p:nvSpPr>
          <p:cNvPr id="13" name="TextBox 12">
            <a:extLst>
              <a:ext uri="{FF2B5EF4-FFF2-40B4-BE49-F238E27FC236}">
                <a16:creationId xmlns:a16="http://schemas.microsoft.com/office/drawing/2014/main" id="{76CB9E66-41A5-4440-8419-01B9A4F0C802}"/>
              </a:ext>
            </a:extLst>
          </p:cNvPr>
          <p:cNvSpPr txBox="1"/>
          <p:nvPr/>
        </p:nvSpPr>
        <p:spPr>
          <a:xfrm>
            <a:off x="2711624" y="6139213"/>
            <a:ext cx="3987952" cy="523220"/>
          </a:xfrm>
          <a:prstGeom prst="rect">
            <a:avLst/>
          </a:prstGeom>
          <a:no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sz="2800" b="1" dirty="0">
                <a:solidFill>
                  <a:schemeClr val="accent2"/>
                </a:solidFill>
              </a:rPr>
              <a:t>Command window</a:t>
            </a:r>
            <a:endParaRPr lang="en-US" sz="2800" b="1" dirty="0">
              <a:solidFill>
                <a:schemeClr val="accent2"/>
              </a:solidFill>
            </a:endParaRPr>
          </a:p>
        </p:txBody>
      </p:sp>
      <p:sp>
        <p:nvSpPr>
          <p:cNvPr id="3" name="Slide Number Placeholder 2">
            <a:extLst>
              <a:ext uri="{FF2B5EF4-FFF2-40B4-BE49-F238E27FC236}">
                <a16:creationId xmlns:a16="http://schemas.microsoft.com/office/drawing/2014/main" id="{FBD4960D-157B-D84F-8695-9FBAF086E000}"/>
              </a:ext>
            </a:extLst>
          </p:cNvPr>
          <p:cNvSpPr>
            <a:spLocks noGrp="1"/>
          </p:cNvSpPr>
          <p:nvPr>
            <p:ph type="sldNum" sz="quarter" idx="12"/>
          </p:nvPr>
        </p:nvSpPr>
        <p:spPr/>
        <p:txBody>
          <a:bodyPr/>
          <a:lstStyle/>
          <a:p>
            <a:fld id="{0C913308-F349-4B6D-A68A-DD1791B4A57B}" type="slidenum">
              <a:rPr lang="zh-CN" altLang="en-US" smtClean="0"/>
              <a:pPr/>
              <a:t>12</a:t>
            </a:fld>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D64E7-E487-5B4F-BBF8-C42E569DBE3F}"/>
              </a:ext>
            </a:extLst>
          </p:cNvPr>
          <p:cNvSpPr>
            <a:spLocks noGrp="1"/>
          </p:cNvSpPr>
          <p:nvPr>
            <p:ph type="title"/>
          </p:nvPr>
        </p:nvSpPr>
        <p:spPr/>
        <p:txBody>
          <a:bodyPr/>
          <a:lstStyle/>
          <a:p>
            <a:r>
              <a:rPr lang="en-US" dirty="0"/>
              <a:t>How </a:t>
            </a:r>
            <a:r>
              <a:rPr lang="en-US" dirty="0" err="1"/>
              <a:t>stata</a:t>
            </a:r>
            <a:r>
              <a:rPr lang="en-US" dirty="0"/>
              <a:t> works</a:t>
            </a:r>
          </a:p>
        </p:txBody>
      </p:sp>
      <p:graphicFrame>
        <p:nvGraphicFramePr>
          <p:cNvPr id="4" name="Content Placeholder 3">
            <a:extLst>
              <a:ext uri="{FF2B5EF4-FFF2-40B4-BE49-F238E27FC236}">
                <a16:creationId xmlns:a16="http://schemas.microsoft.com/office/drawing/2014/main" id="{635D0A8B-1176-2E4D-A28A-EC122C9CE35B}"/>
              </a:ext>
            </a:extLst>
          </p:cNvPr>
          <p:cNvGraphicFramePr>
            <a:graphicFrameLocks noGrp="1"/>
          </p:cNvGraphicFramePr>
          <p:nvPr>
            <p:ph idx="1"/>
            <p:extLst>
              <p:ext uri="{D42A27DB-BD31-4B8C-83A1-F6EECF244321}">
                <p14:modId xmlns:p14="http://schemas.microsoft.com/office/powerpoint/2010/main" val="165670488"/>
              </p:ext>
            </p:extLst>
          </p:nvPr>
        </p:nvGraphicFramePr>
        <p:xfrm>
          <a:off x="712658" y="1772816"/>
          <a:ext cx="10820400" cy="40243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B3D73F0D-5C8B-014A-80EA-9EE3FA86CEAE}"/>
              </a:ext>
            </a:extLst>
          </p:cNvPr>
          <p:cNvSpPr>
            <a:spLocks noGrp="1"/>
          </p:cNvSpPr>
          <p:nvPr>
            <p:ph type="sldNum" sz="quarter" idx="12"/>
          </p:nvPr>
        </p:nvSpPr>
        <p:spPr/>
        <p:txBody>
          <a:bodyPr/>
          <a:lstStyle/>
          <a:p>
            <a:fld id="{0C913308-F349-4B6D-A68A-DD1791B4A57B}" type="slidenum">
              <a:rPr lang="zh-CN" altLang="en-US" smtClean="0"/>
              <a:pPr/>
              <a:t>13</a:t>
            </a:fld>
            <a:endParaRPr lang="zh-CN" altLang="en-US"/>
          </a:p>
        </p:txBody>
      </p:sp>
    </p:spTree>
    <p:extLst>
      <p:ext uri="{BB962C8B-B14F-4D97-AF65-F5344CB8AC3E}">
        <p14:creationId xmlns:p14="http://schemas.microsoft.com/office/powerpoint/2010/main" val="24107186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Load data</a:t>
            </a:r>
          </a:p>
        </p:txBody>
      </p:sp>
      <p:sp>
        <p:nvSpPr>
          <p:cNvPr id="4" name="Content Placeholder 3">
            <a:extLst>
              <a:ext uri="{FF2B5EF4-FFF2-40B4-BE49-F238E27FC236}">
                <a16:creationId xmlns:a16="http://schemas.microsoft.com/office/drawing/2014/main" id="{ABCDD3EC-F4FD-DF4E-ACD0-1222BAB98478}"/>
              </a:ext>
            </a:extLst>
          </p:cNvPr>
          <p:cNvSpPr>
            <a:spLocks noGrp="1"/>
          </p:cNvSpPr>
          <p:nvPr>
            <p:ph idx="1"/>
          </p:nvPr>
        </p:nvSpPr>
        <p:spPr>
          <a:xfrm>
            <a:off x="551383" y="1628800"/>
            <a:ext cx="6705869" cy="4589885"/>
          </a:xfrm>
        </p:spPr>
        <p:txBody>
          <a:bodyPr>
            <a:normAutofit lnSpcReduction="10000"/>
          </a:bodyPr>
          <a:lstStyle/>
          <a:p>
            <a:r>
              <a:rPr lang="en-US" sz="2800" dirty="0">
                <a:latin typeface="Times New Roman" panose="02020603050405020304" pitchFamily="18" charset="0"/>
                <a:cs typeface="Times New Roman" panose="02020603050405020304" pitchFamily="18" charset="0"/>
              </a:rPr>
              <a:t>Supported data format</a:t>
            </a:r>
          </a:p>
          <a:p>
            <a:pPr lvl="1"/>
            <a:r>
              <a:rPr lang="en-US" sz="2400" dirty="0">
                <a:solidFill>
                  <a:schemeClr val="accent1"/>
                </a:solidFill>
                <a:latin typeface="Times New Roman" panose="02020603050405020304" pitchFamily="18" charset="0"/>
                <a:cs typeface="Times New Roman" panose="02020603050405020304" pitchFamily="18" charset="0"/>
              </a:rPr>
              <a:t>*.</a:t>
            </a:r>
            <a:r>
              <a:rPr lang="en-US" sz="2400" dirty="0" err="1">
                <a:solidFill>
                  <a:schemeClr val="accent1"/>
                </a:solidFill>
                <a:latin typeface="Times New Roman" panose="02020603050405020304" pitchFamily="18" charset="0"/>
                <a:cs typeface="Times New Roman" panose="02020603050405020304" pitchFamily="18" charset="0"/>
              </a:rPr>
              <a:t>dta</a:t>
            </a:r>
            <a:r>
              <a:rPr lang="en-US" sz="2400" dirty="0">
                <a:solidFill>
                  <a:schemeClr val="accent1"/>
                </a:solidFill>
                <a:latin typeface="Times New Roman" panose="02020603050405020304" pitchFamily="18" charset="0"/>
                <a:cs typeface="Times New Roman" panose="02020603050405020304" pitchFamily="18" charset="0"/>
              </a:rPr>
              <a:t> – default</a:t>
            </a:r>
          </a:p>
          <a:p>
            <a:pPr lvl="1"/>
            <a:r>
              <a:rPr lang="en-US" sz="2400" dirty="0">
                <a:latin typeface="Times New Roman" panose="02020603050405020304" pitchFamily="18" charset="0"/>
                <a:cs typeface="Times New Roman" panose="02020603050405020304" pitchFamily="18" charset="0"/>
              </a:rPr>
              <a:t>import other format (e.g. *.csv, Excel)</a:t>
            </a:r>
          </a:p>
          <a:p>
            <a:pPr lvl="1"/>
            <a:endParaRPr lang="en-US" sz="24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3 approaches</a:t>
            </a:r>
          </a:p>
          <a:p>
            <a:pPr lvl="1"/>
            <a:r>
              <a:rPr lang="en-US" sz="2400" dirty="0">
                <a:latin typeface="Times New Roman" panose="02020603050405020304" pitchFamily="18" charset="0"/>
                <a:cs typeface="Times New Roman" panose="02020603050405020304" pitchFamily="18" charset="0"/>
              </a:rPr>
              <a:t>Data Editor: manually enter</a:t>
            </a:r>
          </a:p>
          <a:p>
            <a:pPr lvl="1"/>
            <a:r>
              <a:rPr lang="en-US" sz="2400" dirty="0">
                <a:latin typeface="Times New Roman" panose="02020603050405020304" pitchFamily="18" charset="0"/>
                <a:cs typeface="Times New Roman" panose="02020603050405020304" pitchFamily="18" charset="0"/>
              </a:rPr>
              <a:t>File -&gt; Import</a:t>
            </a:r>
          </a:p>
          <a:p>
            <a:pPr lvl="1"/>
            <a:r>
              <a:rPr lang="en-US" sz="2400" dirty="0">
                <a:solidFill>
                  <a:schemeClr val="accent1"/>
                </a:solidFill>
                <a:latin typeface="Times New Roman" panose="02020603050405020304" pitchFamily="18" charset="0"/>
                <a:cs typeface="Times New Roman" panose="02020603050405020304" pitchFamily="18" charset="0"/>
              </a:rPr>
              <a:t>Syntax</a:t>
            </a:r>
            <a:r>
              <a:rPr lang="en-US" altLang="zh-CN" sz="2400" dirty="0">
                <a:solidFill>
                  <a:schemeClr val="accent1"/>
                </a:solidFill>
                <a:latin typeface="Times New Roman" panose="02020603050405020304" pitchFamily="18" charset="0"/>
                <a:cs typeface="Times New Roman" panose="02020603050405020304" pitchFamily="18" charset="0"/>
              </a:rPr>
              <a:t>/Command</a:t>
            </a:r>
            <a:r>
              <a:rPr lang="zh-CN" altLang="en-US" sz="2400" dirty="0">
                <a:solidFill>
                  <a:schemeClr val="accent1"/>
                </a:solidFill>
                <a:latin typeface="Times New Roman" panose="02020603050405020304" pitchFamily="18" charset="0"/>
                <a:cs typeface="Times New Roman" panose="02020603050405020304" pitchFamily="18" charset="0"/>
              </a:rPr>
              <a:t> </a:t>
            </a:r>
            <a:r>
              <a:rPr lang="en-US" altLang="zh-CN" sz="2400" dirty="0">
                <a:solidFill>
                  <a:schemeClr val="accent1"/>
                </a:solidFill>
                <a:latin typeface="Times New Roman" panose="02020603050405020304" pitchFamily="18" charset="0"/>
                <a:cs typeface="Times New Roman" panose="02020603050405020304" pitchFamily="18" charset="0"/>
              </a:rPr>
              <a:t>(preferred)</a:t>
            </a:r>
          </a:p>
          <a:p>
            <a:pPr lvl="1"/>
            <a:endParaRPr lang="en-US" sz="2400" dirty="0">
              <a:solidFill>
                <a:schemeClr val="accent1"/>
              </a:solidFill>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Stata</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use</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o</a:t>
            </a:r>
            <a:r>
              <a:rPr lang="en-US" sz="2800" dirty="0">
                <a:latin typeface="Times New Roman" panose="02020603050405020304" pitchFamily="18" charset="0"/>
                <a:cs typeface="Times New Roman" panose="02020603050405020304" pitchFamily="18" charset="0"/>
              </a:rPr>
              <a:t>ne dataset at a time</a:t>
            </a:r>
          </a:p>
          <a:p>
            <a:pPr lvl="1"/>
            <a:r>
              <a:rPr lang="en-US" altLang="zh-CN" sz="2400" dirty="0">
                <a:latin typeface="Times New Roman" panose="02020603050405020304" pitchFamily="18" charset="0"/>
                <a:cs typeface="Times New Roman" panose="02020603050405020304" pitchFamily="18" charset="0"/>
              </a:rPr>
              <a:t>Pro:</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directly</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call</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for</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variables</a:t>
            </a:r>
          </a:p>
          <a:p>
            <a:pPr lvl="1"/>
            <a:r>
              <a:rPr lang="en-US" altLang="zh-CN" sz="2400" dirty="0">
                <a:latin typeface="Times New Roman" panose="02020603050405020304" pitchFamily="18" charset="0"/>
                <a:cs typeface="Times New Roman" panose="02020603050405020304" pitchFamily="18" charset="0"/>
              </a:rPr>
              <a:t>Con:</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clear,</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save</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&amp;</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use,</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reload</a:t>
            </a:r>
            <a:endParaRPr lang="en-US" sz="2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4F3FE875-5BC5-0244-A637-C336E38BEB70}"/>
              </a:ext>
            </a:extLst>
          </p:cNvPr>
          <p:cNvPicPr>
            <a:picLocks noChangeAspect="1"/>
          </p:cNvPicPr>
          <p:nvPr/>
        </p:nvPicPr>
        <p:blipFill>
          <a:blip r:embed="rId3"/>
          <a:stretch>
            <a:fillRect/>
          </a:stretch>
        </p:blipFill>
        <p:spPr>
          <a:xfrm>
            <a:off x="6816080" y="5455267"/>
            <a:ext cx="4686300" cy="1003300"/>
          </a:xfrm>
          <a:prstGeom prst="rect">
            <a:avLst/>
          </a:prstGeom>
        </p:spPr>
      </p:pic>
      <p:pic>
        <p:nvPicPr>
          <p:cNvPr id="7" name="Picture 6">
            <a:extLst>
              <a:ext uri="{FF2B5EF4-FFF2-40B4-BE49-F238E27FC236}">
                <a16:creationId xmlns:a16="http://schemas.microsoft.com/office/drawing/2014/main" id="{A78FD62B-77C5-8442-B4BB-112607E5BF2A}"/>
              </a:ext>
            </a:extLst>
          </p:cNvPr>
          <p:cNvPicPr>
            <a:picLocks noChangeAspect="1"/>
          </p:cNvPicPr>
          <p:nvPr/>
        </p:nvPicPr>
        <p:blipFill>
          <a:blip r:embed="rId4"/>
          <a:stretch>
            <a:fillRect/>
          </a:stretch>
        </p:blipFill>
        <p:spPr>
          <a:xfrm>
            <a:off x="7472802" y="1767673"/>
            <a:ext cx="4033398" cy="3422277"/>
          </a:xfrm>
          <a:prstGeom prst="rect">
            <a:avLst/>
          </a:prstGeom>
        </p:spPr>
      </p:pic>
      <p:sp>
        <p:nvSpPr>
          <p:cNvPr id="13" name="TextBox 12">
            <a:extLst>
              <a:ext uri="{FF2B5EF4-FFF2-40B4-BE49-F238E27FC236}">
                <a16:creationId xmlns:a16="http://schemas.microsoft.com/office/drawing/2014/main" id="{76CB9E66-41A5-4440-8419-01B9A4F0C802}"/>
              </a:ext>
            </a:extLst>
          </p:cNvPr>
          <p:cNvSpPr txBox="1"/>
          <p:nvPr/>
        </p:nvSpPr>
        <p:spPr>
          <a:xfrm>
            <a:off x="9957929" y="3279280"/>
            <a:ext cx="1483728" cy="954107"/>
          </a:xfrm>
          <a:prstGeom prst="rect">
            <a:avLst/>
          </a:prstGeom>
          <a:noFill/>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sz="2800" b="1" dirty="0">
                <a:solidFill>
                  <a:schemeClr val="accent2"/>
                </a:solidFill>
              </a:rPr>
              <a:t>File-Import</a:t>
            </a:r>
            <a:endParaRPr lang="en-US" sz="2800" b="1" dirty="0">
              <a:solidFill>
                <a:schemeClr val="accent2"/>
              </a:solidFill>
            </a:endParaRPr>
          </a:p>
        </p:txBody>
      </p:sp>
      <p:sp>
        <p:nvSpPr>
          <p:cNvPr id="8" name="Rounded Rectangle 7">
            <a:extLst>
              <a:ext uri="{FF2B5EF4-FFF2-40B4-BE49-F238E27FC236}">
                <a16:creationId xmlns:a16="http://schemas.microsoft.com/office/drawing/2014/main" id="{3749179F-2917-3B47-8AF2-F6F59C6C9AF4}"/>
              </a:ext>
            </a:extLst>
          </p:cNvPr>
          <p:cNvSpPr/>
          <p:nvPr/>
        </p:nvSpPr>
        <p:spPr>
          <a:xfrm>
            <a:off x="9552384" y="5744995"/>
            <a:ext cx="815011" cy="715765"/>
          </a:xfrm>
          <a:prstGeom prst="round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6BACB516-C70B-B34A-BC70-14DC540DEB4F}"/>
              </a:ext>
            </a:extLst>
          </p:cNvPr>
          <p:cNvSpPr/>
          <p:nvPr/>
        </p:nvSpPr>
        <p:spPr>
          <a:xfrm>
            <a:off x="10461237" y="5742802"/>
            <a:ext cx="815011" cy="715765"/>
          </a:xfrm>
          <a:prstGeom prst="round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68D74290-A6AB-964C-8574-454AC6D9A01A}"/>
              </a:ext>
            </a:extLst>
          </p:cNvPr>
          <p:cNvSpPr>
            <a:spLocks noGrp="1"/>
          </p:cNvSpPr>
          <p:nvPr>
            <p:ph type="sldNum" sz="quarter" idx="12"/>
          </p:nvPr>
        </p:nvSpPr>
        <p:spPr/>
        <p:txBody>
          <a:bodyPr/>
          <a:lstStyle/>
          <a:p>
            <a:fld id="{0C913308-F349-4B6D-A68A-DD1791B4A57B}" type="slidenum">
              <a:rPr lang="zh-CN" altLang="en-US" smtClean="0"/>
              <a:pPr/>
              <a:t>14</a:t>
            </a:fld>
            <a:endParaRPr lang="zh-CN" altLang="en-US"/>
          </a:p>
        </p:txBody>
      </p:sp>
    </p:spTree>
    <p:extLst>
      <p:ext uri="{BB962C8B-B14F-4D97-AF65-F5344CB8AC3E}">
        <p14:creationId xmlns:p14="http://schemas.microsoft.com/office/powerpoint/2010/main" val="320234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Analyze data with do file</a:t>
            </a:r>
          </a:p>
        </p:txBody>
      </p:sp>
      <p:sp>
        <p:nvSpPr>
          <p:cNvPr id="6" name="Content Placeholder 2">
            <a:extLst>
              <a:ext uri="{FF2B5EF4-FFF2-40B4-BE49-F238E27FC236}">
                <a16:creationId xmlns:a16="http://schemas.microsoft.com/office/drawing/2014/main" id="{92E0A05E-50E9-9C40-AE7D-706B0E61ABF3}"/>
              </a:ext>
            </a:extLst>
          </p:cNvPr>
          <p:cNvSpPr txBox="1">
            <a:spLocks/>
          </p:cNvSpPr>
          <p:nvPr/>
        </p:nvSpPr>
        <p:spPr>
          <a:xfrm>
            <a:off x="658579" y="1772816"/>
            <a:ext cx="7093605" cy="442806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sz="2800" dirty="0">
                <a:latin typeface="Times New Roman" panose="02020603050405020304" pitchFamily="18" charset="0"/>
                <a:cs typeface="Times New Roman" panose="02020603050405020304" pitchFamily="18" charset="0"/>
              </a:rPr>
              <a:t>Type command in command window</a:t>
            </a:r>
          </a:p>
          <a:p>
            <a:r>
              <a:rPr lang="en-US" sz="2800" dirty="0">
                <a:solidFill>
                  <a:schemeClr val="accent1"/>
                </a:solidFill>
                <a:latin typeface="Times New Roman" panose="02020603050405020304" pitchFamily="18" charset="0"/>
                <a:cs typeface="Times New Roman" panose="02020603050405020304" pitchFamily="18" charset="0"/>
              </a:rPr>
              <a:t>Do file</a:t>
            </a:r>
            <a:r>
              <a:rPr lang="zh-CN" altLang="en-US" sz="2800" dirty="0">
                <a:solidFill>
                  <a:schemeClr val="accent1"/>
                </a:solidFill>
                <a:latin typeface="Times New Roman" panose="02020603050405020304" pitchFamily="18" charset="0"/>
                <a:cs typeface="Times New Roman" panose="02020603050405020304" pitchFamily="18" charset="0"/>
              </a:rPr>
              <a:t> </a:t>
            </a:r>
            <a:r>
              <a:rPr lang="en-US" altLang="zh-CN" sz="2800" dirty="0">
                <a:solidFill>
                  <a:schemeClr val="accent1"/>
                </a:solidFill>
                <a:latin typeface="Times New Roman" panose="02020603050405020304" pitchFamily="18" charset="0"/>
                <a:cs typeface="Times New Roman" panose="02020603050405020304" pitchFamily="18" charset="0"/>
              </a:rPr>
              <a:t>(preferred)</a:t>
            </a:r>
            <a:endParaRPr lang="en-US" sz="2800" dirty="0">
              <a:solidFill>
                <a:schemeClr val="accent1"/>
              </a:solidFill>
              <a:latin typeface="Times New Roman" panose="02020603050405020304" pitchFamily="18" charset="0"/>
              <a:cs typeface="Times New Roman" panose="02020603050405020304" pitchFamily="18" charset="0"/>
            </a:endParaRPr>
          </a:p>
          <a:p>
            <a:pPr lvl="1"/>
            <a:r>
              <a:rPr lang="en-US" sz="2600" dirty="0">
                <a:latin typeface="Times New Roman" panose="02020603050405020304" pitchFamily="18" charset="0"/>
                <a:cs typeface="Times New Roman" panose="02020603050405020304" pitchFamily="18" charset="0"/>
              </a:rPr>
              <a:t>a text file containing commands and instruct Stata to execute the commands stored in that file. </a:t>
            </a:r>
          </a:p>
          <a:p>
            <a:pPr lvl="1"/>
            <a:r>
              <a:rPr lang="en-US" altLang="zh-CN" sz="2600" dirty="0" err="1">
                <a:latin typeface="Times New Roman" panose="02020603050405020304" pitchFamily="18" charset="0"/>
                <a:cs typeface="Times New Roman" panose="02020603050405020304" pitchFamily="18" charset="0"/>
              </a:rPr>
              <a:t>Reproduciblility</a:t>
            </a:r>
            <a:endParaRPr lang="en-US" altLang="zh-CN" sz="2600" dirty="0">
              <a:latin typeface="Times New Roman" panose="02020603050405020304" pitchFamily="18" charset="0"/>
              <a:cs typeface="Times New Roman" panose="02020603050405020304" pitchFamily="18" charset="0"/>
            </a:endParaRPr>
          </a:p>
          <a:p>
            <a:pPr lvl="1"/>
            <a:endParaRPr lang="en-US" sz="26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Create</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do</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file</a:t>
            </a:r>
            <a:r>
              <a:rPr lang="en-US" sz="2800" dirty="0">
                <a:latin typeface="Times New Roman" panose="02020603050405020304" pitchFamily="18" charset="0"/>
                <a:cs typeface="Times New Roman" panose="02020603050405020304" pitchFamily="18" charset="0"/>
              </a:rPr>
              <a:t> </a:t>
            </a:r>
          </a:p>
          <a:p>
            <a:pPr lvl="1"/>
            <a:r>
              <a:rPr lang="en-US" sz="2600" dirty="0">
                <a:latin typeface="Times New Roman" panose="02020603050405020304" pitchFamily="18" charset="0"/>
                <a:cs typeface="Times New Roman" panose="02020603050405020304" pitchFamily="18" charset="0"/>
              </a:rPr>
              <a:t>Do-file Editor</a:t>
            </a:r>
          </a:p>
          <a:p>
            <a:pPr lvl="1"/>
            <a:endParaRPr lang="en-US" sz="26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Read “*.do” file</a:t>
            </a:r>
          </a:p>
          <a:p>
            <a:pPr lvl="1"/>
            <a:r>
              <a:rPr lang="en-US" altLang="zh-CN" sz="2600" dirty="0">
                <a:latin typeface="Times New Roman" panose="02020603050405020304" pitchFamily="18" charset="0"/>
                <a:cs typeface="Times New Roman" panose="02020603050405020304" pitchFamily="18" charset="0"/>
              </a:rPr>
              <a:t>In</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folder:</a:t>
            </a:r>
            <a:r>
              <a:rPr lang="zh-CN" altLang="en-US" sz="2600"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Right click – Open with - Stata</a:t>
            </a:r>
          </a:p>
          <a:p>
            <a:pPr lvl="1"/>
            <a:r>
              <a:rPr lang="en-US" altLang="zh-CN" sz="2800" dirty="0">
                <a:latin typeface="Times New Roman" panose="02020603050405020304" pitchFamily="18" charset="0"/>
                <a:cs typeface="Times New Roman" panose="02020603050405020304" pitchFamily="18" charset="0"/>
              </a:rPr>
              <a:t>In</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Stata:</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File</a:t>
            </a:r>
            <a:r>
              <a:rPr lang="zh-CN" altLang="en-US" sz="28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Open</a:t>
            </a:r>
            <a:endParaRPr lang="en-US" sz="2800" dirty="0">
              <a:latin typeface="Times New Roman" panose="02020603050405020304" pitchFamily="18" charset="0"/>
              <a:cs typeface="Times New Roman" panose="02020603050405020304" pitchFamily="18" charset="0"/>
            </a:endParaRPr>
          </a:p>
        </p:txBody>
      </p:sp>
      <p:grpSp>
        <p:nvGrpSpPr>
          <p:cNvPr id="10" name="Group 9">
            <a:extLst>
              <a:ext uri="{FF2B5EF4-FFF2-40B4-BE49-F238E27FC236}">
                <a16:creationId xmlns:a16="http://schemas.microsoft.com/office/drawing/2014/main" id="{DC2EEBF8-275F-C543-905F-E8C22A22FD73}"/>
              </a:ext>
            </a:extLst>
          </p:cNvPr>
          <p:cNvGrpSpPr/>
          <p:nvPr/>
        </p:nvGrpSpPr>
        <p:grpSpPr>
          <a:xfrm>
            <a:off x="7320136" y="4207551"/>
            <a:ext cx="4686300" cy="1003300"/>
            <a:chOff x="7070018" y="4509120"/>
            <a:chExt cx="4686300" cy="1003300"/>
          </a:xfrm>
        </p:grpSpPr>
        <p:pic>
          <p:nvPicPr>
            <p:cNvPr id="7" name="Picture 6">
              <a:extLst>
                <a:ext uri="{FF2B5EF4-FFF2-40B4-BE49-F238E27FC236}">
                  <a16:creationId xmlns:a16="http://schemas.microsoft.com/office/drawing/2014/main" id="{CF4BA337-F1F5-8A4D-8029-BBCE59D8C8C1}"/>
                </a:ext>
              </a:extLst>
            </p:cNvPr>
            <p:cNvPicPr>
              <a:picLocks noChangeAspect="1"/>
            </p:cNvPicPr>
            <p:nvPr/>
          </p:nvPicPr>
          <p:blipFill>
            <a:blip r:embed="rId3"/>
            <a:stretch>
              <a:fillRect/>
            </a:stretch>
          </p:blipFill>
          <p:spPr>
            <a:xfrm>
              <a:off x="7070018" y="4509120"/>
              <a:ext cx="4686300" cy="1003300"/>
            </a:xfrm>
            <a:prstGeom prst="rect">
              <a:avLst/>
            </a:prstGeom>
          </p:spPr>
        </p:pic>
        <p:sp>
          <p:nvSpPr>
            <p:cNvPr id="8" name="Rounded Rectangle 7">
              <a:extLst>
                <a:ext uri="{FF2B5EF4-FFF2-40B4-BE49-F238E27FC236}">
                  <a16:creationId xmlns:a16="http://schemas.microsoft.com/office/drawing/2014/main" id="{556E9879-5452-9E4F-96A7-12A92320A383}"/>
                </a:ext>
              </a:extLst>
            </p:cNvPr>
            <p:cNvSpPr/>
            <p:nvPr/>
          </p:nvSpPr>
          <p:spPr>
            <a:xfrm>
              <a:off x="8726202" y="4796655"/>
              <a:ext cx="1080120" cy="715765"/>
            </a:xfrm>
            <a:prstGeom prst="round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grpSp>
      <p:pic>
        <p:nvPicPr>
          <p:cNvPr id="9" name="Picture 8">
            <a:extLst>
              <a:ext uri="{FF2B5EF4-FFF2-40B4-BE49-F238E27FC236}">
                <a16:creationId xmlns:a16="http://schemas.microsoft.com/office/drawing/2014/main" id="{BE81221B-68D8-D94F-B1B6-BC32359B89FF}"/>
              </a:ext>
            </a:extLst>
          </p:cNvPr>
          <p:cNvPicPr>
            <a:picLocks noChangeAspect="1"/>
          </p:cNvPicPr>
          <p:nvPr/>
        </p:nvPicPr>
        <p:blipFill rotWithShape="1">
          <a:blip r:embed="rId4"/>
          <a:srcRect r="34542"/>
          <a:stretch/>
        </p:blipFill>
        <p:spPr>
          <a:xfrm>
            <a:off x="8160482" y="2176758"/>
            <a:ext cx="3341898" cy="1524000"/>
          </a:xfrm>
          <a:prstGeom prst="rect">
            <a:avLst/>
          </a:prstGeom>
        </p:spPr>
      </p:pic>
      <p:sp>
        <p:nvSpPr>
          <p:cNvPr id="3" name="Slide Number Placeholder 2">
            <a:extLst>
              <a:ext uri="{FF2B5EF4-FFF2-40B4-BE49-F238E27FC236}">
                <a16:creationId xmlns:a16="http://schemas.microsoft.com/office/drawing/2014/main" id="{902F1F91-4B9A-5A40-948D-58091131B80E}"/>
              </a:ext>
            </a:extLst>
          </p:cNvPr>
          <p:cNvSpPr>
            <a:spLocks noGrp="1"/>
          </p:cNvSpPr>
          <p:nvPr>
            <p:ph type="sldNum" sz="quarter" idx="12"/>
          </p:nvPr>
        </p:nvSpPr>
        <p:spPr/>
        <p:txBody>
          <a:bodyPr/>
          <a:lstStyle/>
          <a:p>
            <a:fld id="{0C913308-F349-4B6D-A68A-DD1791B4A57B}" type="slidenum">
              <a:rPr lang="zh-CN" altLang="en-US" smtClean="0"/>
              <a:pPr/>
              <a:t>15</a:t>
            </a:fld>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Keep track</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with</a:t>
            </a:r>
            <a:r>
              <a:rPr lang="en-US" dirty="0">
                <a:latin typeface="Times New Roman" pitchFamily="18" charset="0"/>
                <a:cs typeface="Times New Roman" pitchFamily="18" charset="0"/>
              </a:rPr>
              <a:t> LOG FILE</a:t>
            </a:r>
          </a:p>
        </p:txBody>
      </p:sp>
      <p:sp>
        <p:nvSpPr>
          <p:cNvPr id="6" name="Content Placeholder 2">
            <a:extLst>
              <a:ext uri="{FF2B5EF4-FFF2-40B4-BE49-F238E27FC236}">
                <a16:creationId xmlns:a16="http://schemas.microsoft.com/office/drawing/2014/main" id="{92E0A05E-50E9-9C40-AE7D-706B0E61ABF3}"/>
              </a:ext>
            </a:extLst>
          </p:cNvPr>
          <p:cNvSpPr txBox="1">
            <a:spLocks/>
          </p:cNvSpPr>
          <p:nvPr/>
        </p:nvSpPr>
        <p:spPr>
          <a:xfrm>
            <a:off x="658579" y="1772816"/>
            <a:ext cx="6517541" cy="442806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sz="2800" dirty="0">
                <a:latin typeface="Times New Roman" panose="02020603050405020304" pitchFamily="18" charset="0"/>
                <a:cs typeface="Times New Roman" panose="02020603050405020304" pitchFamily="18" charset="0"/>
              </a:rPr>
              <a:t>Log file</a:t>
            </a:r>
          </a:p>
          <a:p>
            <a:pPr lvl="1"/>
            <a:r>
              <a:rPr lang="en-US" sz="2400" dirty="0">
                <a:latin typeface="Times New Roman" panose="02020603050405020304" pitchFamily="18" charset="0"/>
                <a:cs typeface="Times New Roman" panose="02020603050405020304" pitchFamily="18" charset="0"/>
              </a:rPr>
              <a:t>Stata’s way to show a permanent record of what you have done in a session. </a:t>
            </a:r>
          </a:p>
          <a:p>
            <a:pPr lvl="1"/>
            <a:endParaRPr lang="en-US" sz="24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Create: </a:t>
            </a:r>
          </a:p>
          <a:p>
            <a:pPr lvl="1"/>
            <a:r>
              <a:rPr lang="en-US" sz="2400" dirty="0">
                <a:latin typeface="Times New Roman" panose="02020603050405020304" pitchFamily="18" charset="0"/>
                <a:cs typeface="Times New Roman" panose="02020603050405020304" pitchFamily="18" charset="0"/>
              </a:rPr>
              <a:t>Log – Begin / Close</a:t>
            </a:r>
          </a:p>
          <a:p>
            <a:pPr lvl="1"/>
            <a:r>
              <a:rPr lang="en-US" sz="2400" dirty="0">
                <a:latin typeface="Times New Roman" panose="02020603050405020304" pitchFamily="18" charset="0"/>
                <a:cs typeface="Times New Roman" panose="02020603050405020304" pitchFamily="18" charset="0"/>
              </a:rPr>
              <a:t>Syntax via Do-file</a:t>
            </a:r>
          </a:p>
          <a:p>
            <a:pPr lvl="1"/>
            <a:endParaRPr lang="en-US" sz="24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Read “*.log” file</a:t>
            </a:r>
          </a:p>
          <a:p>
            <a:pPr lvl="1"/>
            <a:r>
              <a:rPr lang="en-US" sz="2400" dirty="0">
                <a:latin typeface="Times New Roman" panose="02020603050405020304" pitchFamily="18" charset="0"/>
                <a:cs typeface="Times New Roman" panose="02020603050405020304" pitchFamily="18" charset="0"/>
              </a:rPr>
              <a:t>Double click</a:t>
            </a:r>
          </a:p>
          <a:p>
            <a:pPr lvl="1"/>
            <a:r>
              <a:rPr lang="en-US" sz="2400" dirty="0">
                <a:latin typeface="Times New Roman" panose="02020603050405020304" pitchFamily="18" charset="0"/>
                <a:cs typeface="Times New Roman" panose="02020603050405020304" pitchFamily="18" charset="0"/>
              </a:rPr>
              <a:t>Open with any text editor</a:t>
            </a:r>
          </a:p>
          <a:p>
            <a:pPr lvl="1"/>
            <a:endParaRPr lang="en-US" sz="2800" dirty="0">
              <a:latin typeface="Times New Roman" panose="02020603050405020304" pitchFamily="18" charset="0"/>
              <a:cs typeface="Times New Roman" panose="02020603050405020304" pitchFamily="18" charset="0"/>
            </a:endParaRPr>
          </a:p>
        </p:txBody>
      </p:sp>
      <p:grpSp>
        <p:nvGrpSpPr>
          <p:cNvPr id="3" name="Group 2">
            <a:extLst>
              <a:ext uri="{FF2B5EF4-FFF2-40B4-BE49-F238E27FC236}">
                <a16:creationId xmlns:a16="http://schemas.microsoft.com/office/drawing/2014/main" id="{4149072D-5951-1F45-AD88-B79450135B90}"/>
              </a:ext>
            </a:extLst>
          </p:cNvPr>
          <p:cNvGrpSpPr/>
          <p:nvPr/>
        </p:nvGrpSpPr>
        <p:grpSpPr>
          <a:xfrm>
            <a:off x="7176120" y="2227952"/>
            <a:ext cx="4686300" cy="1003300"/>
            <a:chOff x="8040216" y="2205361"/>
            <a:chExt cx="4686300" cy="1003300"/>
          </a:xfrm>
        </p:grpSpPr>
        <p:pic>
          <p:nvPicPr>
            <p:cNvPr id="7" name="Picture 6">
              <a:extLst>
                <a:ext uri="{FF2B5EF4-FFF2-40B4-BE49-F238E27FC236}">
                  <a16:creationId xmlns:a16="http://schemas.microsoft.com/office/drawing/2014/main" id="{CF4BA337-F1F5-8A4D-8029-BBCE59D8C8C1}"/>
                </a:ext>
              </a:extLst>
            </p:cNvPr>
            <p:cNvPicPr>
              <a:picLocks noChangeAspect="1"/>
            </p:cNvPicPr>
            <p:nvPr/>
          </p:nvPicPr>
          <p:blipFill>
            <a:blip r:embed="rId3"/>
            <a:stretch>
              <a:fillRect/>
            </a:stretch>
          </p:blipFill>
          <p:spPr>
            <a:xfrm>
              <a:off x="8040216" y="2205361"/>
              <a:ext cx="4686300" cy="1003300"/>
            </a:xfrm>
            <a:prstGeom prst="rect">
              <a:avLst/>
            </a:prstGeom>
          </p:spPr>
        </p:pic>
        <p:sp>
          <p:nvSpPr>
            <p:cNvPr id="8" name="Rounded Rectangle 7">
              <a:extLst>
                <a:ext uri="{FF2B5EF4-FFF2-40B4-BE49-F238E27FC236}">
                  <a16:creationId xmlns:a16="http://schemas.microsoft.com/office/drawing/2014/main" id="{556E9879-5452-9E4F-96A7-12A92320A383}"/>
                </a:ext>
              </a:extLst>
            </p:cNvPr>
            <p:cNvSpPr/>
            <p:nvPr/>
          </p:nvSpPr>
          <p:spPr>
            <a:xfrm>
              <a:off x="8055605" y="2492896"/>
              <a:ext cx="632683" cy="715765"/>
            </a:xfrm>
            <a:prstGeom prst="round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730A2F51-269F-9F4D-B787-5B8D60915A99}"/>
              </a:ext>
            </a:extLst>
          </p:cNvPr>
          <p:cNvSpPr>
            <a:spLocks noGrp="1"/>
          </p:cNvSpPr>
          <p:nvPr>
            <p:ph type="sldNum" sz="quarter" idx="12"/>
          </p:nvPr>
        </p:nvSpPr>
        <p:spPr/>
        <p:txBody>
          <a:bodyPr/>
          <a:lstStyle/>
          <a:p>
            <a:fld id="{0C913308-F349-4B6D-A68A-DD1791B4A57B}" type="slidenum">
              <a:rPr lang="zh-CN" altLang="en-US" smtClean="0"/>
              <a:pPr/>
              <a:t>16</a:t>
            </a:fld>
            <a:endParaRPr lang="zh-CN" altLang="en-US"/>
          </a:p>
        </p:txBody>
      </p:sp>
      <p:pic>
        <p:nvPicPr>
          <p:cNvPr id="5" name="Picture 4">
            <a:extLst>
              <a:ext uri="{FF2B5EF4-FFF2-40B4-BE49-F238E27FC236}">
                <a16:creationId xmlns:a16="http://schemas.microsoft.com/office/drawing/2014/main" id="{BB799033-AF41-A346-AA21-4AA84751F292}"/>
              </a:ext>
            </a:extLst>
          </p:cNvPr>
          <p:cNvPicPr>
            <a:picLocks noChangeAspect="1"/>
          </p:cNvPicPr>
          <p:nvPr/>
        </p:nvPicPr>
        <p:blipFill>
          <a:blip r:embed="rId4"/>
          <a:stretch>
            <a:fillRect/>
          </a:stretch>
        </p:blipFill>
        <p:spPr>
          <a:xfrm>
            <a:off x="7968208" y="3441335"/>
            <a:ext cx="3276600" cy="2540000"/>
          </a:xfrm>
          <a:prstGeom prst="rect">
            <a:avLst/>
          </a:prstGeom>
        </p:spPr>
      </p:pic>
    </p:spTree>
    <p:extLst>
      <p:ext uri="{BB962C8B-B14F-4D97-AF65-F5344CB8AC3E}">
        <p14:creationId xmlns:p14="http://schemas.microsoft.com/office/powerpoint/2010/main" val="25294164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latin typeface="Times New Roman" pitchFamily="18" charset="0"/>
                <a:cs typeface="Times New Roman" pitchFamily="18" charset="0"/>
              </a:rPr>
              <a:t>Good</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coding</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practice</a:t>
            </a:r>
            <a:endParaRPr lang="en-US" dirty="0">
              <a:latin typeface="Times New Roman" pitchFamily="18" charset="0"/>
              <a:cs typeface="Times New Roman" pitchFamily="18" charset="0"/>
            </a:endParaRPr>
          </a:p>
        </p:txBody>
      </p:sp>
      <p:sp>
        <p:nvSpPr>
          <p:cNvPr id="6" name="Content Placeholder 2">
            <a:extLst>
              <a:ext uri="{FF2B5EF4-FFF2-40B4-BE49-F238E27FC236}">
                <a16:creationId xmlns:a16="http://schemas.microsoft.com/office/drawing/2014/main" id="{92E0A05E-50E9-9C40-AE7D-706B0E61ABF3}"/>
              </a:ext>
            </a:extLst>
          </p:cNvPr>
          <p:cNvSpPr txBox="1">
            <a:spLocks/>
          </p:cNvSpPr>
          <p:nvPr/>
        </p:nvSpPr>
        <p:spPr>
          <a:xfrm>
            <a:off x="658579" y="1772816"/>
            <a:ext cx="10847621" cy="44280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altLang="zh-CN" sz="2800" b="1" dirty="0">
                <a:solidFill>
                  <a:schemeClr val="accent1"/>
                </a:solidFill>
                <a:latin typeface="Times New Roman" panose="02020603050405020304" pitchFamily="18" charset="0"/>
                <a:cs typeface="Times New Roman" panose="02020603050405020304" pitchFamily="18" charset="0"/>
              </a:rPr>
              <a:t>Always</a:t>
            </a:r>
            <a:r>
              <a:rPr lang="zh-CN" altLang="en-US" sz="2800" b="1" dirty="0">
                <a:solidFill>
                  <a:schemeClr val="accent1"/>
                </a:solidFill>
                <a:latin typeface="Times New Roman" panose="02020603050405020304" pitchFamily="18" charset="0"/>
                <a:cs typeface="Times New Roman" panose="02020603050405020304" pitchFamily="18" charset="0"/>
              </a:rPr>
              <a:t> </a:t>
            </a:r>
            <a:r>
              <a:rPr lang="en-US" altLang="zh-CN" sz="2800" b="1" dirty="0">
                <a:solidFill>
                  <a:schemeClr val="accent1"/>
                </a:solidFill>
                <a:latin typeface="Times New Roman" panose="02020603050405020304" pitchFamily="18" charset="0"/>
                <a:cs typeface="Times New Roman" panose="02020603050405020304" pitchFamily="18" charset="0"/>
              </a:rPr>
              <a:t>keep</a:t>
            </a:r>
            <a:r>
              <a:rPr lang="zh-CN" altLang="en-US" sz="2800" b="1" dirty="0">
                <a:solidFill>
                  <a:schemeClr val="accent1"/>
                </a:solidFill>
                <a:latin typeface="Times New Roman" panose="02020603050405020304" pitchFamily="18" charset="0"/>
                <a:cs typeface="Times New Roman" panose="02020603050405020304" pitchFamily="18" charset="0"/>
              </a:rPr>
              <a:t> </a:t>
            </a:r>
            <a:r>
              <a:rPr lang="en-US" altLang="zh-CN" sz="2800" b="1" dirty="0">
                <a:solidFill>
                  <a:schemeClr val="accent1"/>
                </a:solidFill>
                <a:latin typeface="Times New Roman" panose="02020603050405020304" pitchFamily="18" charset="0"/>
                <a:cs typeface="Times New Roman" panose="02020603050405020304" pitchFamily="18" charset="0"/>
              </a:rPr>
              <a:t>a</a:t>
            </a:r>
            <a:r>
              <a:rPr lang="zh-CN" altLang="en-US" sz="2800" b="1" dirty="0">
                <a:solidFill>
                  <a:schemeClr val="accent1"/>
                </a:solidFill>
                <a:latin typeface="Times New Roman" panose="02020603050405020304" pitchFamily="18" charset="0"/>
                <a:cs typeface="Times New Roman" panose="02020603050405020304" pitchFamily="18" charset="0"/>
              </a:rPr>
              <a:t> </a:t>
            </a:r>
            <a:r>
              <a:rPr lang="en-US" altLang="zh-CN" sz="2800" b="1" dirty="0">
                <a:solidFill>
                  <a:schemeClr val="accent1"/>
                </a:solidFill>
                <a:latin typeface="Times New Roman" panose="02020603050405020304" pitchFamily="18" charset="0"/>
                <a:cs typeface="Times New Roman" panose="02020603050405020304" pitchFamily="18" charset="0"/>
              </a:rPr>
              <a:t>copy</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of</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the</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original</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dataset.</a:t>
            </a:r>
          </a:p>
          <a:p>
            <a:pPr lvl="1"/>
            <a:r>
              <a:rPr lang="en-US" altLang="zh-CN" sz="2600" dirty="0">
                <a:latin typeface="Times New Roman" panose="02020603050405020304" pitchFamily="18" charset="0"/>
                <a:cs typeface="Times New Roman" panose="02020603050405020304" pitchFamily="18" charset="0"/>
              </a:rPr>
              <a:t>NO</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UNDO</a:t>
            </a:r>
          </a:p>
          <a:p>
            <a:pPr lvl="1"/>
            <a:r>
              <a:rPr lang="en-US" altLang="zh-CN" sz="2600" dirty="0">
                <a:latin typeface="Times New Roman" panose="02020603050405020304" pitchFamily="18" charset="0"/>
                <a:cs typeface="Times New Roman" panose="02020603050405020304" pitchFamily="18" charset="0"/>
              </a:rPr>
              <a:t>Save</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modified</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data</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as</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new</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files.</a:t>
            </a:r>
          </a:p>
          <a:p>
            <a:r>
              <a:rPr lang="en-US" altLang="zh-CN" sz="2800" dirty="0">
                <a:latin typeface="Times New Roman" panose="02020603050405020304" pitchFamily="18" charset="0"/>
                <a:cs typeface="Times New Roman" panose="02020603050405020304" pitchFamily="18" charset="0"/>
              </a:rPr>
              <a:t>Good</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and</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clear</a:t>
            </a:r>
            <a:r>
              <a:rPr lang="zh-CN" altLang="en-US" sz="2800" dirty="0">
                <a:latin typeface="Times New Roman" panose="02020603050405020304" pitchFamily="18" charset="0"/>
                <a:cs typeface="Times New Roman" panose="02020603050405020304" pitchFamily="18" charset="0"/>
              </a:rPr>
              <a:t> </a:t>
            </a:r>
            <a:r>
              <a:rPr lang="en-US" altLang="zh-CN" sz="2800" b="1" dirty="0">
                <a:solidFill>
                  <a:schemeClr val="accent1"/>
                </a:solidFill>
                <a:latin typeface="Times New Roman" panose="02020603050405020304" pitchFamily="18" charset="0"/>
                <a:cs typeface="Times New Roman" panose="02020603050405020304" pitchFamily="18" charset="0"/>
              </a:rPr>
              <a:t>version</a:t>
            </a:r>
            <a:r>
              <a:rPr lang="zh-CN" altLang="en-US" sz="2800" b="1" dirty="0">
                <a:solidFill>
                  <a:schemeClr val="accent1"/>
                </a:solidFill>
                <a:latin typeface="Times New Roman" panose="02020603050405020304" pitchFamily="18" charset="0"/>
                <a:cs typeface="Times New Roman" panose="02020603050405020304" pitchFamily="18" charset="0"/>
              </a:rPr>
              <a:t> </a:t>
            </a:r>
            <a:r>
              <a:rPr lang="en-US" altLang="zh-CN" sz="2800" b="1" dirty="0">
                <a:solidFill>
                  <a:schemeClr val="accent1"/>
                </a:solidFill>
                <a:latin typeface="Times New Roman" panose="02020603050405020304" pitchFamily="18" charset="0"/>
                <a:cs typeface="Times New Roman" panose="02020603050405020304" pitchFamily="18" charset="0"/>
              </a:rPr>
              <a:t>control</a:t>
            </a:r>
            <a:endParaRPr lang="en-US" altLang="zh-CN" sz="2800" dirty="0">
              <a:solidFill>
                <a:schemeClr val="accent1"/>
              </a:solidFill>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Use</a:t>
            </a:r>
            <a:r>
              <a:rPr lang="zh-CN" altLang="en-US" sz="2800" dirty="0">
                <a:solidFill>
                  <a:schemeClr val="accent1"/>
                </a:solidFill>
                <a:latin typeface="Times New Roman" panose="02020603050405020304" pitchFamily="18" charset="0"/>
                <a:cs typeface="Times New Roman" panose="02020603050405020304" pitchFamily="18" charset="0"/>
              </a:rPr>
              <a:t> </a:t>
            </a:r>
            <a:r>
              <a:rPr lang="en-US" altLang="zh-CN" sz="2800" b="1" dirty="0">
                <a:solidFill>
                  <a:schemeClr val="accent1"/>
                </a:solidFill>
                <a:latin typeface="Times New Roman" panose="02020603050405020304" pitchFamily="18" charset="0"/>
                <a:cs typeface="Times New Roman" panose="02020603050405020304" pitchFamily="18" charset="0"/>
              </a:rPr>
              <a:t>do-file</a:t>
            </a:r>
            <a:r>
              <a:rPr lang="zh-CN" altLang="en-US" sz="2800" b="1" dirty="0">
                <a:solidFill>
                  <a:schemeClr val="accent1"/>
                </a:solidFill>
                <a:latin typeface="Times New Roman" panose="02020603050405020304" pitchFamily="18" charset="0"/>
                <a:cs typeface="Times New Roman" panose="02020603050405020304" pitchFamily="18" charset="0"/>
              </a:rPr>
              <a:t> </a:t>
            </a:r>
            <a:r>
              <a:rPr lang="en-US" altLang="zh-CN" sz="2800" b="1" dirty="0">
                <a:solidFill>
                  <a:schemeClr val="accent1"/>
                </a:solidFill>
                <a:latin typeface="Times New Roman" panose="02020603050405020304" pitchFamily="18" charset="0"/>
                <a:cs typeface="Times New Roman" panose="02020603050405020304" pitchFamily="18" charset="0"/>
              </a:rPr>
              <a:t>for</a:t>
            </a:r>
            <a:r>
              <a:rPr lang="zh-CN" altLang="en-US" sz="2800" b="1" dirty="0">
                <a:solidFill>
                  <a:schemeClr val="accent1"/>
                </a:solidFill>
                <a:latin typeface="Times New Roman" panose="02020603050405020304" pitchFamily="18" charset="0"/>
                <a:cs typeface="Times New Roman" panose="02020603050405020304" pitchFamily="18" charset="0"/>
              </a:rPr>
              <a:t> </a:t>
            </a:r>
            <a:r>
              <a:rPr lang="en-US" altLang="zh-CN" sz="2800" b="1" dirty="0">
                <a:solidFill>
                  <a:schemeClr val="accent1"/>
                </a:solidFill>
                <a:latin typeface="Times New Roman" panose="02020603050405020304" pitchFamily="18" charset="0"/>
                <a:cs typeface="Times New Roman" panose="02020603050405020304" pitchFamily="18" charset="0"/>
              </a:rPr>
              <a:t>reproducibility</a:t>
            </a:r>
          </a:p>
          <a:p>
            <a:pPr lvl="1"/>
            <a:r>
              <a:rPr lang="en-US" sz="2600" dirty="0">
                <a:latin typeface="Times New Roman" panose="02020603050405020304" pitchFamily="18" charset="0"/>
                <a:cs typeface="Times New Roman" panose="02020603050405020304" pitchFamily="18" charset="0"/>
              </a:rPr>
              <a:t>Automation is</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the</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best</a:t>
            </a:r>
            <a:r>
              <a:rPr lang="zh-CN" altLang="en-US" sz="2600"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in a long term</a:t>
            </a:r>
            <a:endParaRPr lang="en-US" altLang="zh-CN" sz="2600" dirty="0">
              <a:latin typeface="Times New Roman" panose="02020603050405020304" pitchFamily="18" charset="0"/>
              <a:cs typeface="Times New Roman" panose="02020603050405020304" pitchFamily="18" charset="0"/>
            </a:endParaRPr>
          </a:p>
          <a:p>
            <a:r>
              <a:rPr lang="en-US" altLang="zh-CN" sz="2800" b="1" dirty="0">
                <a:solidFill>
                  <a:schemeClr val="accent1"/>
                </a:solidFill>
                <a:latin typeface="Times New Roman" panose="02020603050405020304" pitchFamily="18" charset="0"/>
                <a:cs typeface="Times New Roman" panose="02020603050405020304" pitchFamily="18" charset="0"/>
              </a:rPr>
              <a:t>Clear</a:t>
            </a:r>
            <a:r>
              <a:rPr lang="zh-CN" altLang="en-US" sz="2800" b="1" dirty="0">
                <a:solidFill>
                  <a:schemeClr val="accent1"/>
                </a:solidFill>
                <a:latin typeface="Times New Roman" panose="02020603050405020304" pitchFamily="18" charset="0"/>
                <a:cs typeface="Times New Roman" panose="02020603050405020304" pitchFamily="18" charset="0"/>
              </a:rPr>
              <a:t> </a:t>
            </a:r>
            <a:r>
              <a:rPr lang="en-US" altLang="zh-CN" sz="2800" b="1" dirty="0">
                <a:solidFill>
                  <a:schemeClr val="accent1"/>
                </a:solidFill>
                <a:latin typeface="Times New Roman" panose="02020603050405020304" pitchFamily="18" charset="0"/>
                <a:cs typeface="Times New Roman" panose="02020603050405020304" pitchFamily="18" charset="0"/>
              </a:rPr>
              <a:t>comment</a:t>
            </a:r>
          </a:p>
          <a:p>
            <a:pPr lvl="1"/>
            <a:r>
              <a:rPr lang="en-US" altLang="zh-CN" sz="2600" dirty="0">
                <a:latin typeface="Times New Roman" panose="02020603050405020304" pitchFamily="18" charset="0"/>
                <a:cs typeface="Times New Roman" panose="02020603050405020304" pitchFamily="18" charset="0"/>
              </a:rPr>
              <a:t>Good</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for</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future</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you</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and</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your</a:t>
            </a:r>
            <a:r>
              <a:rPr lang="zh-CN" altLang="en-US" sz="2600" dirty="0">
                <a:latin typeface="Times New Roman" panose="02020603050405020304" pitchFamily="18" charset="0"/>
                <a:cs typeface="Times New Roman" panose="02020603050405020304" pitchFamily="18" charset="0"/>
              </a:rPr>
              <a:t> </a:t>
            </a:r>
            <a:r>
              <a:rPr lang="en-US" altLang="zh-CN" sz="2600" dirty="0">
                <a:latin typeface="Times New Roman" panose="02020603050405020304" pitchFamily="18" charset="0"/>
                <a:cs typeface="Times New Roman" panose="02020603050405020304" pitchFamily="18" charset="0"/>
              </a:rPr>
              <a:t>collaborators</a:t>
            </a:r>
          </a:p>
          <a:p>
            <a:r>
              <a:rPr lang="en-US" sz="2800" dirty="0">
                <a:latin typeface="Times New Roman" panose="02020603050405020304" pitchFamily="18" charset="0"/>
                <a:cs typeface="Times New Roman" panose="02020603050405020304" pitchFamily="18" charset="0"/>
              </a:rPr>
              <a:t>Know</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your</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data</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first</a:t>
            </a:r>
            <a:endParaRPr lang="en-US" sz="2800" dirty="0">
              <a:latin typeface="Times New Roman" panose="02020603050405020304" pitchFamily="18" charset="0"/>
              <a:cs typeface="Times New Roman" panose="02020603050405020304" pitchFamily="18" charset="0"/>
            </a:endParaRPr>
          </a:p>
          <a:p>
            <a:pPr lvl="1"/>
            <a:endParaRPr lang="en-US" sz="2600" dirty="0">
              <a:latin typeface="Times New Roman" panose="02020603050405020304" pitchFamily="18" charset="0"/>
              <a:cs typeface="Times New Roman" panose="02020603050405020304" pitchFamily="18" charset="0"/>
            </a:endParaRPr>
          </a:p>
          <a:p>
            <a:pPr lvl="1"/>
            <a:endParaRPr lang="en-US" sz="28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6F14A5C-DBB7-1643-938F-BC280B0E9573}"/>
              </a:ext>
            </a:extLst>
          </p:cNvPr>
          <p:cNvPicPr>
            <a:picLocks noChangeAspect="1"/>
          </p:cNvPicPr>
          <p:nvPr/>
        </p:nvPicPr>
        <p:blipFill>
          <a:blip r:embed="rId3"/>
          <a:stretch>
            <a:fillRect/>
          </a:stretch>
        </p:blipFill>
        <p:spPr>
          <a:xfrm>
            <a:off x="8112224" y="3079564"/>
            <a:ext cx="2743200" cy="2311400"/>
          </a:xfrm>
          <a:prstGeom prst="rect">
            <a:avLst/>
          </a:prstGeom>
        </p:spPr>
      </p:pic>
      <p:sp>
        <p:nvSpPr>
          <p:cNvPr id="3" name="Slide Number Placeholder 2">
            <a:extLst>
              <a:ext uri="{FF2B5EF4-FFF2-40B4-BE49-F238E27FC236}">
                <a16:creationId xmlns:a16="http://schemas.microsoft.com/office/drawing/2014/main" id="{3B96E911-0F8E-D649-9278-7F4763EBD8AA}"/>
              </a:ext>
            </a:extLst>
          </p:cNvPr>
          <p:cNvSpPr>
            <a:spLocks noGrp="1"/>
          </p:cNvSpPr>
          <p:nvPr>
            <p:ph type="sldNum" sz="quarter" idx="12"/>
          </p:nvPr>
        </p:nvSpPr>
        <p:spPr/>
        <p:txBody>
          <a:bodyPr/>
          <a:lstStyle/>
          <a:p>
            <a:fld id="{0C913308-F349-4B6D-A68A-DD1791B4A57B}" type="slidenum">
              <a:rPr lang="zh-CN" altLang="en-US" smtClean="0"/>
              <a:pPr/>
              <a:t>17</a:t>
            </a:fld>
            <a:endParaRPr lang="zh-CN" altLang="en-US"/>
          </a:p>
        </p:txBody>
      </p:sp>
    </p:spTree>
    <p:extLst>
      <p:ext uri="{BB962C8B-B14F-4D97-AF65-F5344CB8AC3E}">
        <p14:creationId xmlns:p14="http://schemas.microsoft.com/office/powerpoint/2010/main" val="4267108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0C8BB-AF9F-214A-8DFD-34839EA2ACBB}"/>
              </a:ext>
            </a:extLst>
          </p:cNvPr>
          <p:cNvSpPr>
            <a:spLocks noGrp="1"/>
          </p:cNvSpPr>
          <p:nvPr>
            <p:ph type="title"/>
          </p:nvPr>
        </p:nvSpPr>
        <p:spPr/>
        <p:txBody>
          <a:bodyPr/>
          <a:lstStyle/>
          <a:p>
            <a:r>
              <a:rPr lang="en-US" dirty="0"/>
              <a:t>access to </a:t>
            </a:r>
            <a:r>
              <a:rPr lang="en-US" dirty="0" err="1"/>
              <a:t>stata</a:t>
            </a:r>
            <a:endParaRPr lang="en-US" dirty="0"/>
          </a:p>
        </p:txBody>
      </p:sp>
      <p:sp>
        <p:nvSpPr>
          <p:cNvPr id="3" name="Content Placeholder 2">
            <a:extLst>
              <a:ext uri="{FF2B5EF4-FFF2-40B4-BE49-F238E27FC236}">
                <a16:creationId xmlns:a16="http://schemas.microsoft.com/office/drawing/2014/main" id="{94B5B740-7FDC-934C-8B88-8DE1E4EFACB4}"/>
              </a:ext>
            </a:extLst>
          </p:cNvPr>
          <p:cNvSpPr>
            <a:spLocks noGrp="1"/>
          </p:cNvSpPr>
          <p:nvPr>
            <p:ph idx="1"/>
          </p:nvPr>
        </p:nvSpPr>
        <p:spPr>
          <a:xfrm>
            <a:off x="685800" y="2194560"/>
            <a:ext cx="10018712" cy="4024125"/>
          </a:xfrm>
        </p:spPr>
        <p:txBody>
          <a:bodyPr/>
          <a:lstStyle/>
          <a:p>
            <a:r>
              <a:rPr lang="en-US" altLang="zh-CN" sz="2400" dirty="0">
                <a:latin typeface="Times New Roman" panose="02020603050405020304" pitchFamily="18" charset="0"/>
                <a:cs typeface="Times New Roman" panose="02020603050405020304" pitchFamily="18" charset="0"/>
              </a:rPr>
              <a:t>Remote</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access</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to</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Stata</a:t>
            </a:r>
            <a:endParaRPr lang="en-US" u="sng" dirty="0">
              <a:solidFill>
                <a:schemeClr val="accent1"/>
              </a:solidFill>
              <a:hlinkClick r:id="rId2">
                <a:extLst>
                  <a:ext uri="{A12FA001-AC4F-418D-AE19-62706E023703}">
                    <ahyp:hlinkClr xmlns:ahyp="http://schemas.microsoft.com/office/drawing/2018/hyperlinkcolor" val="tx"/>
                  </a:ext>
                </a:extLst>
              </a:hlinkClick>
            </a:endParaRPr>
          </a:p>
          <a:p>
            <a:pPr lvl="1"/>
            <a:r>
              <a:rPr lang="en-US" u="sng" dirty="0">
                <a:solidFill>
                  <a:schemeClr val="accent1"/>
                </a:solidFill>
                <a:hlinkClick r:id="rId2">
                  <a:extLst>
                    <a:ext uri="{A12FA001-AC4F-418D-AE19-62706E023703}">
                      <ahyp:hlinkClr xmlns:ahyp="http://schemas.microsoft.com/office/drawing/2018/hyperlinkcolor" val="tx"/>
                    </a:ext>
                  </a:extLst>
                </a:hlinkClick>
              </a:rPr>
              <a:t>https://remotelab.service.osu.edu</a:t>
            </a:r>
            <a:endParaRPr lang="en-US" u="sng" dirty="0">
              <a:solidFill>
                <a:schemeClr val="accent1"/>
              </a:solidFill>
            </a:endParaRPr>
          </a:p>
          <a:p>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Townshend</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computer</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lab</a:t>
            </a:r>
          </a:p>
          <a:p>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For</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this</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course,</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I</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will</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be</a:t>
            </a:r>
            <a:r>
              <a:rPr lang="zh-C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mirroring my screen</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and</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demonstrate</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Stata.</a:t>
            </a:r>
          </a:p>
          <a:p>
            <a:endParaRPr lang="en-US" dirty="0">
              <a:solidFill>
                <a:schemeClr val="accent1"/>
              </a:solidFill>
            </a:endParaRPr>
          </a:p>
        </p:txBody>
      </p:sp>
      <p:sp>
        <p:nvSpPr>
          <p:cNvPr id="4" name="Slide Number Placeholder 3">
            <a:extLst>
              <a:ext uri="{FF2B5EF4-FFF2-40B4-BE49-F238E27FC236}">
                <a16:creationId xmlns:a16="http://schemas.microsoft.com/office/drawing/2014/main" id="{24926052-4562-7D41-9BA9-D87D4BC839AE}"/>
              </a:ext>
            </a:extLst>
          </p:cNvPr>
          <p:cNvSpPr>
            <a:spLocks noGrp="1"/>
          </p:cNvSpPr>
          <p:nvPr>
            <p:ph type="sldNum" sz="quarter" idx="12"/>
          </p:nvPr>
        </p:nvSpPr>
        <p:spPr/>
        <p:txBody>
          <a:bodyPr/>
          <a:lstStyle/>
          <a:p>
            <a:fld id="{0C913308-F349-4B6D-A68A-DD1791B4A57B}" type="slidenum">
              <a:rPr lang="zh-CN" altLang="en-US" smtClean="0"/>
              <a:pPr/>
              <a:t>18</a:t>
            </a:fld>
            <a:endParaRPr lang="zh-CN" altLang="en-US"/>
          </a:p>
        </p:txBody>
      </p:sp>
    </p:spTree>
    <p:extLst>
      <p:ext uri="{BB962C8B-B14F-4D97-AF65-F5344CB8AC3E}">
        <p14:creationId xmlns:p14="http://schemas.microsoft.com/office/powerpoint/2010/main" val="3554388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latin typeface="Times New Roman" pitchFamily="18" charset="0"/>
                <a:cs typeface="Times New Roman" pitchFamily="18" charset="0"/>
              </a:rPr>
              <a:t>Yue</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Chu</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marL="365760" lvl="1" indent="-256032">
              <a:spcBef>
                <a:spcPts val="400"/>
              </a:spcBef>
              <a:buSzPct val="68000"/>
              <a:buFont typeface="Wingdings 3"/>
              <a:buChar char=""/>
            </a:pPr>
            <a:r>
              <a:rPr lang="en-US" altLang="zh-CN" sz="2800" dirty="0">
                <a:latin typeface="Times New Roman" panose="02020603050405020304" pitchFamily="18" charset="0"/>
                <a:cs typeface="Times New Roman" pitchFamily="18" charset="0"/>
                <a:hlinkClick r:id="rId3"/>
              </a:rPr>
              <a:t>Chu.282@osu.edu</a:t>
            </a:r>
            <a:endParaRPr lang="en-US" altLang="zh-CN" sz="2800" dirty="0">
              <a:latin typeface="Times New Roman" panose="02020603050405020304" pitchFamily="18" charset="0"/>
              <a:cs typeface="Times New Roman" pitchFamily="18" charset="0"/>
            </a:endParaRPr>
          </a:p>
          <a:p>
            <a:pPr marL="365760" lvl="1" indent="-256032">
              <a:spcBef>
                <a:spcPts val="400"/>
              </a:spcBef>
              <a:buSzPct val="68000"/>
              <a:buFont typeface="Wingdings 3"/>
              <a:buChar char=""/>
            </a:pPr>
            <a:r>
              <a:rPr lang="en-US" altLang="zh-CN" sz="2800" dirty="0">
                <a:latin typeface="Times New Roman" panose="02020603050405020304" pitchFamily="18" charset="0"/>
                <a:cs typeface="Times New Roman" pitchFamily="18" charset="0"/>
              </a:rPr>
              <a:t>Department</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of</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sociology,</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Institute</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for</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Population</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Research</a:t>
            </a:r>
            <a:endParaRPr lang="en-US" sz="2800" dirty="0">
              <a:latin typeface="Times New Roman" pitchFamily="18" charset="0"/>
              <a:cs typeface="Times New Roman" pitchFamily="18" charset="0"/>
            </a:endParaRPr>
          </a:p>
          <a:p>
            <a:pPr marL="365760" lvl="1" indent="-256032">
              <a:spcBef>
                <a:spcPts val="400"/>
              </a:spcBef>
              <a:buSzPct val="68000"/>
              <a:buFont typeface="Wingdings 3"/>
              <a:buChar char=""/>
            </a:pPr>
            <a:r>
              <a:rPr lang="en-US" altLang="zh-CN" sz="2800" dirty="0">
                <a:latin typeface="Times New Roman" panose="02020603050405020304" pitchFamily="18" charset="0"/>
                <a:cs typeface="Times New Roman" pitchFamily="18" charset="0"/>
              </a:rPr>
              <a:t>Education</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background:</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Medicine,</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Public</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Health,</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Sociology/Demography.</a:t>
            </a:r>
          </a:p>
          <a:p>
            <a:pPr marL="365760" lvl="1" indent="-256032">
              <a:spcBef>
                <a:spcPts val="400"/>
              </a:spcBef>
              <a:buSzPct val="68000"/>
              <a:buFont typeface="Wingdings 3"/>
              <a:buChar char=""/>
            </a:pPr>
            <a:r>
              <a:rPr lang="en-US" altLang="zh-CN" sz="2800" dirty="0">
                <a:latin typeface="Times New Roman" panose="02020603050405020304" pitchFamily="18" charset="0"/>
                <a:cs typeface="Times New Roman" pitchFamily="18" charset="0"/>
              </a:rPr>
              <a:t>Primary</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interest:</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population</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health,</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demography,</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health</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metrics</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and</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statistics,</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health</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disparities.</a:t>
            </a:r>
          </a:p>
          <a:p>
            <a:pPr marL="365760" lvl="1" indent="-256032">
              <a:spcBef>
                <a:spcPts val="400"/>
              </a:spcBef>
              <a:buSzPct val="68000"/>
              <a:buFont typeface="Wingdings 3"/>
              <a:buChar char=""/>
            </a:pPr>
            <a:r>
              <a:rPr lang="en-US" altLang="zh-CN" sz="2800" dirty="0">
                <a:latin typeface="Times New Roman" panose="02020603050405020304" pitchFamily="18" charset="0"/>
                <a:cs typeface="Times New Roman" pitchFamily="18" charset="0"/>
              </a:rPr>
              <a:t>A</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bit</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more</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about</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me:</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theatre,</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cooking,</a:t>
            </a:r>
            <a:r>
              <a:rPr lang="zh-CN" altLang="en-US" sz="2800" dirty="0">
                <a:latin typeface="Times New Roman" panose="02020603050405020304" pitchFamily="18" charset="0"/>
                <a:cs typeface="Times New Roman" pitchFamily="18" charset="0"/>
              </a:rPr>
              <a:t> </a:t>
            </a:r>
            <a:r>
              <a:rPr lang="en-US" altLang="zh-CN" sz="2800" dirty="0">
                <a:latin typeface="Times New Roman" panose="02020603050405020304" pitchFamily="18" charset="0"/>
                <a:cs typeface="Times New Roman" pitchFamily="18" charset="0"/>
              </a:rPr>
              <a:t>tennis,</a:t>
            </a:r>
            <a:r>
              <a:rPr lang="zh-CN" altLang="en-US" sz="2800" dirty="0">
                <a:latin typeface="Times New Roman" pitchFamily="18" charset="0"/>
                <a:cs typeface="Times New Roman" pitchFamily="18" charset="0"/>
              </a:rPr>
              <a:t> </a:t>
            </a:r>
            <a:r>
              <a:rPr lang="en-US" altLang="zh-CN" sz="2800" dirty="0">
                <a:latin typeface="Times New Roman" panose="02020603050405020304" pitchFamily="18" charset="0"/>
                <a:cs typeface="Times New Roman" pitchFamily="18" charset="0"/>
              </a:rPr>
              <a:t>snowboarding.</a:t>
            </a:r>
            <a:endParaRPr lang="en-US" sz="2800" dirty="0">
              <a:latin typeface="Times New Roman" pitchFamily="18" charset="0"/>
              <a:cs typeface="Times New Roman" pitchFamily="18" charset="0"/>
            </a:endParaRPr>
          </a:p>
        </p:txBody>
      </p:sp>
      <p:sp>
        <p:nvSpPr>
          <p:cNvPr id="4" name="Slide Number Placeholder 3">
            <a:extLst>
              <a:ext uri="{FF2B5EF4-FFF2-40B4-BE49-F238E27FC236}">
                <a16:creationId xmlns:a16="http://schemas.microsoft.com/office/drawing/2014/main" id="{90D1A874-C094-1B4D-8983-30290E798BB3}"/>
              </a:ext>
            </a:extLst>
          </p:cNvPr>
          <p:cNvSpPr>
            <a:spLocks noGrp="1"/>
          </p:cNvSpPr>
          <p:nvPr>
            <p:ph type="sldNum" sz="quarter" idx="12"/>
          </p:nvPr>
        </p:nvSpPr>
        <p:spPr/>
        <p:txBody>
          <a:bodyPr/>
          <a:lstStyle/>
          <a:p>
            <a:fld id="{0C913308-F349-4B6D-A68A-DD1791B4A57B}" type="slidenum">
              <a:rPr lang="zh-CN" altLang="en-US" smtClean="0"/>
              <a:pPr/>
              <a:t>1</a:t>
            </a:fld>
            <a:endParaRPr lang="zh-CN" altLang="en-US"/>
          </a:p>
        </p:txBody>
      </p:sp>
    </p:spTree>
    <p:extLst>
      <p:ext uri="{BB962C8B-B14F-4D97-AF65-F5344CB8AC3E}">
        <p14:creationId xmlns:p14="http://schemas.microsoft.com/office/powerpoint/2010/main" val="2526767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7528" y="764373"/>
            <a:ext cx="9658672" cy="1293028"/>
          </a:xfrm>
        </p:spPr>
        <p:txBody>
          <a:bodyPr>
            <a:normAutofit/>
          </a:bodyPr>
          <a:lstStyle/>
          <a:p>
            <a:r>
              <a:rPr lang="en-US" altLang="zh-CN" dirty="0" err="1">
                <a:latin typeface="Times New Roman" pitchFamily="18" charset="0"/>
                <a:cs typeface="Times New Roman" pitchFamily="18" charset="0"/>
              </a:rPr>
              <a:t>Gss</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data</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2800" dirty="0">
                <a:latin typeface="Times New Roman" panose="02020603050405020304" pitchFamily="18" charset="0"/>
                <a:cs typeface="Times New Roman" panose="02020603050405020304" pitchFamily="18" charset="0"/>
              </a:rPr>
              <a:t>The General Social Survey (GSS) </a:t>
            </a:r>
          </a:p>
          <a:p>
            <a:pPr lvl="1"/>
            <a:r>
              <a:rPr lang="en-US" sz="2800" dirty="0">
                <a:latin typeface="Times New Roman" panose="02020603050405020304" pitchFamily="18" charset="0"/>
                <a:cs typeface="Times New Roman" panose="02020603050405020304" pitchFamily="18" charset="0"/>
              </a:rPr>
              <a:t>​​The GSS gathers data on contemporary American society in order to monitor and explain trends and constants in attitudes, behaviors, and attributes.</a:t>
            </a:r>
            <a:endParaRPr lang="en-US" altLang="zh-CN" sz="2800" dirty="0">
              <a:latin typeface="Times New Roman" panose="02020603050405020304" pitchFamily="18" charset="0"/>
              <a:cs typeface="Times New Roman" panose="02020603050405020304" pitchFamily="18" charset="0"/>
            </a:endParaRPr>
          </a:p>
          <a:p>
            <a:pPr lvl="1"/>
            <a:r>
              <a:rPr lang="en-US" altLang="zh-CN" sz="2800" dirty="0">
                <a:latin typeface="Times New Roman" panose="02020603050405020304" pitchFamily="18" charset="0"/>
                <a:cs typeface="Times New Roman" panose="02020603050405020304" pitchFamily="18" charset="0"/>
              </a:rPr>
              <a:t>Annual data since 1972.</a:t>
            </a:r>
          </a:p>
          <a:p>
            <a:pPr lvl="1"/>
            <a:endParaRPr lang="zh-CN" altLang="zh-CN"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Data for class: 2012 GSS</a:t>
            </a:r>
          </a:p>
          <a:p>
            <a:pPr lvl="1"/>
            <a:r>
              <a:rPr lang="en-US" sz="2600" dirty="0">
                <a:latin typeface="Times New Roman" panose="02020603050405020304" pitchFamily="18" charset="0"/>
                <a:cs typeface="Times New Roman" panose="02020603050405020304" pitchFamily="18" charset="0"/>
              </a:rPr>
              <a:t>Available on Carmen, and also on</a:t>
            </a:r>
            <a:r>
              <a:rPr lang="en-US" sz="2600" dirty="0">
                <a:solidFill>
                  <a:schemeClr val="accent1"/>
                </a:solidFill>
                <a:latin typeface="Times New Roman" panose="02020603050405020304" pitchFamily="18" charset="0"/>
                <a:cs typeface="Times New Roman" panose="02020603050405020304" pitchFamily="18" charset="0"/>
              </a:rPr>
              <a:t> </a:t>
            </a:r>
            <a:r>
              <a:rPr lang="en-US" sz="2600" dirty="0">
                <a:solidFill>
                  <a:schemeClr val="accent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https://github.com/y-chu/SOCIOL3549/tree/master/GSS%20Data</a:t>
            </a:r>
            <a:endParaRPr lang="en-US" sz="2600" dirty="0">
              <a:solidFill>
                <a:schemeClr val="accent1"/>
              </a:solidFill>
              <a:latin typeface="Times New Roman" panose="02020603050405020304" pitchFamily="18" charset="0"/>
              <a:cs typeface="Times New Roman" panose="02020603050405020304" pitchFamily="18" charset="0"/>
            </a:endParaRPr>
          </a:p>
          <a:p>
            <a:pPr lvl="1"/>
            <a:endParaRPr lang="en-US" sz="2800" dirty="0">
              <a:latin typeface="Times New Roman" panose="02020603050405020304" pitchFamily="18" charset="0"/>
              <a:cs typeface="Times New Roman" panose="02020603050405020304" pitchFamily="18" charset="0"/>
            </a:endParaRPr>
          </a:p>
          <a:p>
            <a:pPr lvl="1"/>
            <a:endParaRPr lang="en-US" sz="28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08367C2-05D5-2C45-AE78-EA32716FB733}"/>
              </a:ext>
            </a:extLst>
          </p:cNvPr>
          <p:cNvSpPr>
            <a:spLocks noGrp="1"/>
          </p:cNvSpPr>
          <p:nvPr>
            <p:ph type="sldNum" sz="quarter" idx="12"/>
          </p:nvPr>
        </p:nvSpPr>
        <p:spPr/>
        <p:txBody>
          <a:bodyPr/>
          <a:lstStyle/>
          <a:p>
            <a:fld id="{0C913308-F349-4B6D-A68A-DD1791B4A57B}" type="slidenum">
              <a:rPr lang="zh-CN" altLang="en-US" smtClean="0"/>
              <a:pPr/>
              <a:t>19</a:t>
            </a:fld>
            <a:endParaRPr lang="zh-CN" altLang="en-US"/>
          </a:p>
        </p:txBody>
      </p:sp>
    </p:spTree>
    <p:extLst>
      <p:ext uri="{BB962C8B-B14F-4D97-AF65-F5344CB8AC3E}">
        <p14:creationId xmlns:p14="http://schemas.microsoft.com/office/powerpoint/2010/main" val="19677568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A640E-E21B-5846-833E-37B96883362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3969779-11B7-2943-98FC-2A99BAB5C22E}"/>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76C2940-F04F-0A43-B8DD-9ADDE02036BA}"/>
              </a:ext>
            </a:extLst>
          </p:cNvPr>
          <p:cNvSpPr>
            <a:spLocks noGrp="1"/>
          </p:cNvSpPr>
          <p:nvPr>
            <p:ph type="sldNum" sz="quarter" idx="12"/>
          </p:nvPr>
        </p:nvSpPr>
        <p:spPr/>
        <p:txBody>
          <a:bodyPr/>
          <a:lstStyle/>
          <a:p>
            <a:fld id="{0C913308-F349-4B6D-A68A-DD1791B4A57B}" type="slidenum">
              <a:rPr lang="zh-CN" altLang="en-US" smtClean="0"/>
              <a:pPr/>
              <a:t>20</a:t>
            </a:fld>
            <a:endParaRPr lang="zh-CN" altLang="en-US"/>
          </a:p>
        </p:txBody>
      </p:sp>
      <p:pic>
        <p:nvPicPr>
          <p:cNvPr id="5" name="Picture 4">
            <a:extLst>
              <a:ext uri="{FF2B5EF4-FFF2-40B4-BE49-F238E27FC236}">
                <a16:creationId xmlns:a16="http://schemas.microsoft.com/office/drawing/2014/main" id="{DD951D74-A1DC-EE4D-A38C-A4DB6596E4A0}"/>
              </a:ext>
            </a:extLst>
          </p:cNvPr>
          <p:cNvPicPr>
            <a:picLocks noChangeAspect="1"/>
          </p:cNvPicPr>
          <p:nvPr/>
        </p:nvPicPr>
        <p:blipFill>
          <a:blip r:embed="rId2"/>
          <a:stretch>
            <a:fillRect/>
          </a:stretch>
        </p:blipFill>
        <p:spPr>
          <a:xfrm>
            <a:off x="3431704" y="722844"/>
            <a:ext cx="4824536" cy="5628625"/>
          </a:xfrm>
          <a:prstGeom prst="rect">
            <a:avLst/>
          </a:prstGeom>
        </p:spPr>
      </p:pic>
    </p:spTree>
    <p:extLst>
      <p:ext uri="{BB962C8B-B14F-4D97-AF65-F5344CB8AC3E}">
        <p14:creationId xmlns:p14="http://schemas.microsoft.com/office/powerpoint/2010/main" val="28286940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latin typeface="Times New Roman" pitchFamily="18" charset="0"/>
                <a:cs typeface="Times New Roman" pitchFamily="18" charset="0"/>
              </a:rPr>
              <a:t>Lab</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hours</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and</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office</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hours</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92500" lnSpcReduction="10000"/>
          </a:bodyPr>
          <a:lstStyle/>
          <a:p>
            <a:pPr marL="365760" lvl="1" indent="-256032">
              <a:spcBef>
                <a:spcPts val="400"/>
              </a:spcBef>
              <a:buSzPct val="68000"/>
              <a:buFont typeface="Wingdings 3"/>
              <a:buChar char=""/>
            </a:pPr>
            <a:r>
              <a:rPr lang="en-US" altLang="zh-CN" sz="2500" dirty="0">
                <a:latin typeface="Times New Roman" panose="02020603050405020304" pitchFamily="18" charset="0"/>
                <a:cs typeface="Times New Roman" pitchFamily="18" charset="0"/>
              </a:rPr>
              <a:t>Lab</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hours:</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Monday</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10:20am-11:15am,</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11:30am-12:25pm </a:t>
            </a:r>
          </a:p>
          <a:p>
            <a:pPr marL="365760" lvl="1" indent="-256032">
              <a:spcBef>
                <a:spcPts val="400"/>
              </a:spcBef>
              <a:buSzPct val="68000"/>
              <a:buFont typeface="Wingdings 3"/>
              <a:buChar char=""/>
            </a:pPr>
            <a:r>
              <a:rPr lang="en-US" altLang="zh-CN" sz="2500" dirty="0">
                <a:latin typeface="Times New Roman" panose="02020603050405020304" pitchFamily="18" charset="0"/>
                <a:cs typeface="Times New Roman" pitchFamily="18" charset="0"/>
              </a:rPr>
              <a:t>Zoom</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link</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to</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lab</a:t>
            </a:r>
          </a:p>
          <a:p>
            <a:pPr marL="640080" lvl="2" indent="-256032">
              <a:spcBef>
                <a:spcPts val="400"/>
              </a:spcBef>
              <a:buSzPct val="68000"/>
              <a:buFont typeface="Wingdings 3"/>
              <a:buChar char=""/>
            </a:pPr>
            <a:r>
              <a:rPr lang="en-US" sz="2400" dirty="0">
                <a:solidFill>
                  <a:schemeClr val="accent1"/>
                </a:solidFill>
                <a:latin typeface="Times New Roman" panose="02020603050405020304" pitchFamily="18" charset="0"/>
                <a:cs typeface="Times New Roman" pitchFamily="18" charset="0"/>
                <a:hlinkClick r:id="rId3">
                  <a:extLst>
                    <a:ext uri="{A12FA001-AC4F-418D-AE19-62706E023703}">
                      <ahyp:hlinkClr xmlns:ahyp="http://schemas.microsoft.com/office/drawing/2018/hyperlinkcolor" val="tx"/>
                    </a:ext>
                  </a:extLst>
                </a:hlinkClick>
              </a:rPr>
              <a:t>https://osu.zoom.us/j/98218997039?pwd=cko3QS9ueEczM0tZVkJESUJBYzlLUT09</a:t>
            </a:r>
            <a:endParaRPr lang="en-US" sz="2400" dirty="0">
              <a:solidFill>
                <a:schemeClr val="accent1"/>
              </a:solidFill>
              <a:latin typeface="Times New Roman" pitchFamily="18" charset="0"/>
              <a:cs typeface="Times New Roman" pitchFamily="18" charset="0"/>
            </a:endParaRPr>
          </a:p>
          <a:p>
            <a:pPr marL="640080" lvl="2" indent="-256032">
              <a:spcBef>
                <a:spcPts val="400"/>
              </a:spcBef>
              <a:buSzPct val="68000"/>
              <a:buFont typeface="Wingdings 3"/>
              <a:buChar char=""/>
            </a:pPr>
            <a:r>
              <a:rPr lang="en-US" sz="2400" dirty="0">
                <a:latin typeface="Times New Roman" pitchFamily="18" charset="0"/>
                <a:cs typeface="Times New Roman" pitchFamily="18" charset="0"/>
              </a:rPr>
              <a:t>Meeting ID: 982 1899 7039 </a:t>
            </a:r>
          </a:p>
          <a:p>
            <a:pPr marL="640080" lvl="2" indent="-256032">
              <a:spcBef>
                <a:spcPts val="400"/>
              </a:spcBef>
              <a:buSzPct val="68000"/>
              <a:buFont typeface="Wingdings 3"/>
              <a:buChar char=""/>
            </a:pPr>
            <a:r>
              <a:rPr lang="en-US" sz="2400" dirty="0">
                <a:latin typeface="Times New Roman" pitchFamily="18" charset="0"/>
                <a:cs typeface="Times New Roman" pitchFamily="18" charset="0"/>
              </a:rPr>
              <a:t>Password: 922899</a:t>
            </a:r>
          </a:p>
          <a:p>
            <a:endParaRPr lang="en-US" altLang="zh-CN" sz="2500" dirty="0">
              <a:latin typeface="Times New Roman" panose="02020603050405020304" pitchFamily="18" charset="0"/>
              <a:cs typeface="Times New Roman" pitchFamily="18" charset="0"/>
            </a:endParaRPr>
          </a:p>
          <a:p>
            <a:pPr marL="365760" lvl="1" indent="-256032">
              <a:spcBef>
                <a:spcPts val="400"/>
              </a:spcBef>
              <a:buSzPct val="68000"/>
              <a:buFont typeface="Wingdings 3"/>
              <a:buChar char=""/>
            </a:pPr>
            <a:r>
              <a:rPr lang="en-US" altLang="zh-CN" sz="2500" dirty="0">
                <a:latin typeface="Times New Roman" panose="02020603050405020304" pitchFamily="18" charset="0"/>
                <a:cs typeface="Times New Roman" pitchFamily="18" charset="0"/>
              </a:rPr>
              <a:t>Office Hours:</a:t>
            </a:r>
            <a:r>
              <a:rPr lang="zh-CN" altLang="en-US" sz="2500" dirty="0">
                <a:latin typeface="Times New Roman" panose="02020603050405020304" pitchFamily="18" charset="0"/>
                <a:cs typeface="Times New Roman" pitchFamily="18" charset="0"/>
              </a:rPr>
              <a:t> </a:t>
            </a:r>
            <a:r>
              <a:rPr lang="en-US" sz="2500" dirty="0">
                <a:latin typeface="Times New Roman" panose="02020603050405020304" pitchFamily="18" charset="0"/>
                <a:cs typeface="Times New Roman" pitchFamily="18" charset="0"/>
              </a:rPr>
              <a:t>Mondays 9:15am-10:15am, 3pm-6pm</a:t>
            </a:r>
          </a:p>
          <a:p>
            <a:pPr marL="365760" lvl="1" indent="-256032">
              <a:spcBef>
                <a:spcPts val="400"/>
              </a:spcBef>
              <a:buSzPct val="68000"/>
              <a:buFont typeface="Wingdings 3"/>
              <a:buChar char=""/>
            </a:pPr>
            <a:r>
              <a:rPr lang="en-US" altLang="zh-CN" sz="2500" dirty="0">
                <a:latin typeface="Times New Roman" panose="02020603050405020304" pitchFamily="18" charset="0"/>
                <a:cs typeface="Times New Roman" pitchFamily="18" charset="0"/>
              </a:rPr>
              <a:t>Zoom</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link</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to</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office</a:t>
            </a:r>
            <a:r>
              <a:rPr lang="zh-CN" altLang="en-US" sz="2500" dirty="0">
                <a:latin typeface="Times New Roman" panose="02020603050405020304" pitchFamily="18" charset="0"/>
                <a:cs typeface="Times New Roman" pitchFamily="18" charset="0"/>
              </a:rPr>
              <a:t> </a:t>
            </a:r>
            <a:r>
              <a:rPr lang="en-US" altLang="zh-CN" sz="2500" dirty="0">
                <a:latin typeface="Times New Roman" panose="02020603050405020304" pitchFamily="18" charset="0"/>
                <a:cs typeface="Times New Roman" pitchFamily="18" charset="0"/>
              </a:rPr>
              <a:t>hours</a:t>
            </a:r>
          </a:p>
          <a:p>
            <a:pPr marL="640080" lvl="2" indent="-256032">
              <a:spcBef>
                <a:spcPts val="400"/>
              </a:spcBef>
              <a:buSzPct val="68000"/>
              <a:buFont typeface="Wingdings 3"/>
              <a:buChar char=""/>
            </a:pPr>
            <a:r>
              <a:rPr lang="en-US" sz="2400" dirty="0">
                <a:solidFill>
                  <a:schemeClr val="accent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https://osu.zoom.us/j/3611716936?pwd=RnBmZXIxN2N6NUh4L0RtQ0krUVZpdz09</a:t>
            </a:r>
            <a:endParaRPr lang="en-US" sz="2400" dirty="0">
              <a:solidFill>
                <a:schemeClr val="accent1"/>
              </a:solidFill>
              <a:latin typeface="Times New Roman" pitchFamily="18" charset="0"/>
              <a:cs typeface="Times New Roman" pitchFamily="18" charset="0"/>
            </a:endParaRPr>
          </a:p>
          <a:p>
            <a:pPr marL="640080" lvl="2" indent="-256032">
              <a:spcBef>
                <a:spcPts val="400"/>
              </a:spcBef>
              <a:buSzPct val="68000"/>
              <a:buFont typeface="Wingdings 3"/>
              <a:buChar char=""/>
            </a:pPr>
            <a:r>
              <a:rPr lang="en-US" sz="2400" dirty="0">
                <a:latin typeface="Times New Roman" pitchFamily="18" charset="0"/>
                <a:cs typeface="Times New Roman" pitchFamily="18" charset="0"/>
              </a:rPr>
              <a:t>Meeting ID: 361 171 6936</a:t>
            </a:r>
          </a:p>
          <a:p>
            <a:pPr marL="640080" lvl="2" indent="-256032">
              <a:spcBef>
                <a:spcPts val="400"/>
              </a:spcBef>
              <a:buSzPct val="68000"/>
              <a:buFont typeface="Wingdings 3"/>
              <a:buChar char=""/>
            </a:pPr>
            <a:r>
              <a:rPr lang="en-US" sz="2400" dirty="0">
                <a:latin typeface="Times New Roman" pitchFamily="18" charset="0"/>
                <a:cs typeface="Times New Roman" pitchFamily="18" charset="0"/>
              </a:rPr>
              <a:t>Password: 819533</a:t>
            </a:r>
            <a:endParaRPr lang="en-US" altLang="zh-CN" sz="2400" dirty="0">
              <a:latin typeface="Times New Roman" panose="02020603050405020304" pitchFamily="18" charset="0"/>
              <a:cs typeface="Times New Roman" pitchFamily="18" charset="0"/>
            </a:endParaRPr>
          </a:p>
        </p:txBody>
      </p:sp>
      <p:sp>
        <p:nvSpPr>
          <p:cNvPr id="4" name="Slide Number Placeholder 3">
            <a:extLst>
              <a:ext uri="{FF2B5EF4-FFF2-40B4-BE49-F238E27FC236}">
                <a16:creationId xmlns:a16="http://schemas.microsoft.com/office/drawing/2014/main" id="{90D1A874-C094-1B4D-8983-30290E798BB3}"/>
              </a:ext>
            </a:extLst>
          </p:cNvPr>
          <p:cNvSpPr>
            <a:spLocks noGrp="1"/>
          </p:cNvSpPr>
          <p:nvPr>
            <p:ph type="sldNum" sz="quarter" idx="12"/>
          </p:nvPr>
        </p:nvSpPr>
        <p:spPr/>
        <p:txBody>
          <a:bodyPr/>
          <a:lstStyle/>
          <a:p>
            <a:fld id="{0C913308-F349-4B6D-A68A-DD1791B4A57B}" type="slidenum">
              <a:rPr lang="zh-CN" altLang="en-US" smtClean="0"/>
              <a:pPr/>
              <a:t>2</a:t>
            </a:fld>
            <a:endParaRPr lang="zh-CN" altLang="en-US"/>
          </a:p>
        </p:txBody>
      </p:sp>
    </p:spTree>
    <p:extLst>
      <p:ext uri="{BB962C8B-B14F-4D97-AF65-F5344CB8AC3E}">
        <p14:creationId xmlns:p14="http://schemas.microsoft.com/office/powerpoint/2010/main" val="1775786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latin typeface="Times New Roman" pitchFamily="18" charset="0"/>
                <a:cs typeface="Times New Roman" pitchFamily="18" charset="0"/>
              </a:rPr>
              <a:t>Brief</a:t>
            </a:r>
            <a:r>
              <a:rPr lang="zh-CN" altLang="en-US" dirty="0">
                <a:latin typeface="Times New Roman" pitchFamily="18" charset="0"/>
                <a:cs typeface="Times New Roman" pitchFamily="18" charset="0"/>
              </a:rPr>
              <a:t> </a:t>
            </a:r>
            <a:r>
              <a:rPr lang="en-US" altLang="zh-CN" dirty="0">
                <a:latin typeface="Times New Roman" pitchFamily="18" charset="0"/>
                <a:cs typeface="Times New Roman" pitchFamily="18" charset="0"/>
              </a:rPr>
              <a:t>introduction</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a:xfrm>
            <a:off x="685800" y="2194560"/>
            <a:ext cx="8077200" cy="4024125"/>
          </a:xfrm>
        </p:spPr>
        <p:txBody>
          <a:bodyPr>
            <a:normAutofit/>
          </a:bodyPr>
          <a:lstStyle/>
          <a:p>
            <a:r>
              <a:rPr lang="en-US" sz="2700" dirty="0">
                <a:latin typeface="Times New Roman" pitchFamily="18" charset="0"/>
                <a:cs typeface="Times New Roman" pitchFamily="18" charset="0"/>
              </a:rPr>
              <a:t>“About Me” questionnaire due Monday </a:t>
            </a:r>
            <a:r>
              <a:rPr lang="en-US" altLang="zh-CN" sz="2700" dirty="0">
                <a:latin typeface="Times New Roman" pitchFamily="18" charset="0"/>
                <a:cs typeface="Times New Roman" pitchFamily="18" charset="0"/>
              </a:rPr>
              <a:t>9</a:t>
            </a:r>
            <a:r>
              <a:rPr lang="en-US" sz="2700" dirty="0">
                <a:latin typeface="Times New Roman" pitchFamily="18" charset="0"/>
                <a:cs typeface="Times New Roman" pitchFamily="18" charset="0"/>
              </a:rPr>
              <a:t>/</a:t>
            </a:r>
            <a:r>
              <a:rPr lang="en-US" altLang="zh-CN" sz="2700" dirty="0">
                <a:latin typeface="Times New Roman" pitchFamily="18" charset="0"/>
                <a:cs typeface="Times New Roman" pitchFamily="18" charset="0"/>
              </a:rPr>
              <a:t>7</a:t>
            </a:r>
            <a:r>
              <a:rPr lang="en-US" sz="2700" dirty="0">
                <a:latin typeface="Times New Roman" pitchFamily="18" charset="0"/>
                <a:cs typeface="Times New Roman" pitchFamily="18" charset="0"/>
              </a:rPr>
              <a:t>/2</a:t>
            </a:r>
            <a:r>
              <a:rPr lang="en-US" altLang="zh-CN" sz="2700" dirty="0">
                <a:latin typeface="Times New Roman" pitchFamily="18" charset="0"/>
                <a:cs typeface="Times New Roman" pitchFamily="18" charset="0"/>
              </a:rPr>
              <a:t>020</a:t>
            </a:r>
            <a:r>
              <a:rPr lang="en-US" sz="2700" dirty="0">
                <a:latin typeface="Times New Roman" pitchFamily="18" charset="0"/>
                <a:cs typeface="Times New Roman" pitchFamily="18" charset="0"/>
              </a:rPr>
              <a:t> via Carmen </a:t>
            </a:r>
          </a:p>
          <a:p>
            <a:pPr marL="822960" lvl="2" indent="-256032">
              <a:spcBef>
                <a:spcPts val="400"/>
              </a:spcBef>
              <a:buSzPct val="68000"/>
              <a:buFont typeface="Wingdings 3"/>
              <a:buChar char=""/>
            </a:pPr>
            <a:r>
              <a:rPr lang="en-US" altLang="zh-CN" sz="2500" dirty="0">
                <a:latin typeface="Times New Roman" pitchFamily="18" charset="0"/>
                <a:cs typeface="Times New Roman" pitchFamily="18" charset="0"/>
              </a:rPr>
              <a:t>CommunicationsQuestionnaire3549.docx</a:t>
            </a:r>
          </a:p>
          <a:p>
            <a:pPr marL="822960" lvl="2" indent="-256032">
              <a:spcBef>
                <a:spcPts val="400"/>
              </a:spcBef>
              <a:buSzPct val="68000"/>
              <a:buFont typeface="Wingdings 3"/>
              <a:buChar char=""/>
            </a:pPr>
            <a:endParaRPr lang="en-US" altLang="zh-CN" sz="2500" dirty="0">
              <a:latin typeface="Times New Roman" pitchFamily="18" charset="0"/>
              <a:cs typeface="Times New Roman" pitchFamily="18" charset="0"/>
            </a:endParaRPr>
          </a:p>
          <a:p>
            <a:pPr marL="822960" lvl="2" indent="-256032">
              <a:spcBef>
                <a:spcPts val="400"/>
              </a:spcBef>
              <a:buSzPct val="68000"/>
              <a:buFont typeface="Wingdings 3"/>
              <a:buChar char=""/>
            </a:pPr>
            <a:endParaRPr lang="en-US" altLang="zh-CN" sz="2500" dirty="0">
              <a:latin typeface="Times New Roman" pitchFamily="18" charset="0"/>
              <a:cs typeface="Times New Roman" pitchFamily="18" charset="0"/>
            </a:endParaRPr>
          </a:p>
        </p:txBody>
      </p:sp>
      <p:pic>
        <p:nvPicPr>
          <p:cNvPr id="5" name="Picture 4">
            <a:extLst>
              <a:ext uri="{FF2B5EF4-FFF2-40B4-BE49-F238E27FC236}">
                <a16:creationId xmlns:a16="http://schemas.microsoft.com/office/drawing/2014/main" id="{3FD53638-7F70-DE4D-A311-0936CA7A038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8976320" y="3284984"/>
            <a:ext cx="2664296" cy="2664296"/>
          </a:xfrm>
          <a:prstGeom prst="rect">
            <a:avLst/>
          </a:prstGeom>
        </p:spPr>
      </p:pic>
      <p:sp>
        <p:nvSpPr>
          <p:cNvPr id="4" name="Slide Number Placeholder 3">
            <a:extLst>
              <a:ext uri="{FF2B5EF4-FFF2-40B4-BE49-F238E27FC236}">
                <a16:creationId xmlns:a16="http://schemas.microsoft.com/office/drawing/2014/main" id="{994457F1-86CB-764B-BD01-C594DA8C52AB}"/>
              </a:ext>
            </a:extLst>
          </p:cNvPr>
          <p:cNvSpPr>
            <a:spLocks noGrp="1"/>
          </p:cNvSpPr>
          <p:nvPr>
            <p:ph type="sldNum" sz="quarter" idx="12"/>
          </p:nvPr>
        </p:nvSpPr>
        <p:spPr/>
        <p:txBody>
          <a:bodyPr/>
          <a:lstStyle/>
          <a:p>
            <a:fld id="{0C913308-F349-4B6D-A68A-DD1791B4A57B}" type="slidenum">
              <a:rPr lang="zh-CN" altLang="en-US" smtClean="0"/>
              <a:pPr/>
              <a:t>3</a:t>
            </a:fld>
            <a:endParaRPr lang="zh-CN" altLang="en-US"/>
          </a:p>
        </p:txBody>
      </p:sp>
    </p:spTree>
    <p:extLst>
      <p:ext uri="{BB962C8B-B14F-4D97-AF65-F5344CB8AC3E}">
        <p14:creationId xmlns:p14="http://schemas.microsoft.com/office/powerpoint/2010/main" val="132628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C961B-0CF7-084B-8B00-D8D74C117CDF}"/>
              </a:ext>
            </a:extLst>
          </p:cNvPr>
          <p:cNvSpPr>
            <a:spLocks noGrp="1"/>
          </p:cNvSpPr>
          <p:nvPr>
            <p:ph type="title"/>
          </p:nvPr>
        </p:nvSpPr>
        <p:spPr/>
        <p:txBody>
          <a:bodyPr/>
          <a:lstStyle/>
          <a:p>
            <a:r>
              <a:rPr lang="en-US" dirty="0"/>
              <a:t>A few things about the course</a:t>
            </a:r>
          </a:p>
        </p:txBody>
      </p:sp>
      <p:sp>
        <p:nvSpPr>
          <p:cNvPr id="3" name="Text Placeholder 2">
            <a:extLst>
              <a:ext uri="{FF2B5EF4-FFF2-40B4-BE49-F238E27FC236}">
                <a16:creationId xmlns:a16="http://schemas.microsoft.com/office/drawing/2014/main" id="{7E1DC56B-5BD3-5940-80C8-FC0C28C5C6F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FEC9435-EF48-2348-A431-4FDDE05BAA88}"/>
              </a:ext>
            </a:extLst>
          </p:cNvPr>
          <p:cNvSpPr>
            <a:spLocks noGrp="1"/>
          </p:cNvSpPr>
          <p:nvPr>
            <p:ph type="sldNum" sz="quarter" idx="12"/>
          </p:nvPr>
        </p:nvSpPr>
        <p:spPr/>
        <p:txBody>
          <a:bodyPr/>
          <a:lstStyle/>
          <a:p>
            <a:fld id="{0C913308-F349-4B6D-A68A-DD1791B4A57B}" type="slidenum">
              <a:rPr lang="zh-CN" altLang="en-US" smtClean="0"/>
              <a:pPr/>
              <a:t>4</a:t>
            </a:fld>
            <a:endParaRPr lang="zh-CN" altLang="en-US"/>
          </a:p>
        </p:txBody>
      </p:sp>
    </p:spTree>
    <p:extLst>
      <p:ext uri="{BB962C8B-B14F-4D97-AF65-F5344CB8AC3E}">
        <p14:creationId xmlns:p14="http://schemas.microsoft.com/office/powerpoint/2010/main" val="104918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latin typeface="Times New Roman" pitchFamily="18" charset="0"/>
                <a:cs typeface="Times New Roman" pitchFamily="18" charset="0"/>
              </a:rPr>
              <a:t>Lab/Recitation</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a:xfrm>
            <a:off x="685800" y="2194560"/>
            <a:ext cx="7210400" cy="4024125"/>
          </a:xfrm>
        </p:spPr>
        <p:txBody>
          <a:bodyPr>
            <a:normAutofit lnSpcReduction="10000"/>
          </a:bodyPr>
          <a:lstStyle/>
          <a:p>
            <a:r>
              <a:rPr lang="en-US" sz="2400" dirty="0">
                <a:latin typeface="Times New Roman" pitchFamily="18" charset="0"/>
                <a:cs typeface="Times New Roman" pitchFamily="18" charset="0"/>
              </a:rPr>
              <a:t>Purpose of Recitation</a:t>
            </a:r>
          </a:p>
          <a:p>
            <a:pPr lvl="1"/>
            <a:r>
              <a:rPr lang="en-US" altLang="zh-CN" sz="2400" dirty="0">
                <a:latin typeface="Times New Roman" pitchFamily="18" charset="0"/>
                <a:cs typeface="Times New Roman" pitchFamily="18" charset="0"/>
              </a:rPr>
              <a:t>Time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for</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practice:</a:t>
            </a:r>
            <a:r>
              <a:rPr lang="zh-CN" altLang="en-US" sz="2400" dirty="0">
                <a:latin typeface="Times New Roman" pitchFamily="18" charset="0"/>
                <a:cs typeface="Times New Roman" pitchFamily="18" charset="0"/>
              </a:rPr>
              <a:t> </a:t>
            </a:r>
            <a:endParaRPr lang="en-US" altLang="zh-CN" sz="2400" dirty="0">
              <a:latin typeface="Times New Roman" pitchFamily="18" charset="0"/>
              <a:cs typeface="Times New Roman" pitchFamily="18" charset="0"/>
            </a:endParaRPr>
          </a:p>
          <a:p>
            <a:pPr lvl="2"/>
            <a:r>
              <a:rPr lang="en-US" altLang="zh-CN" sz="2200" dirty="0">
                <a:latin typeface="Times New Roman" pitchFamily="18" charset="0"/>
                <a:cs typeface="Times New Roman" pitchFamily="18" charset="0"/>
              </a:rPr>
              <a:t>in-class</a:t>
            </a:r>
            <a:r>
              <a:rPr lang="zh-CN" altLang="en-US" sz="2200" dirty="0">
                <a:latin typeface="Times New Roman" pitchFamily="18" charset="0"/>
                <a:cs typeface="Times New Roman" pitchFamily="18" charset="0"/>
              </a:rPr>
              <a:t> </a:t>
            </a:r>
            <a:r>
              <a:rPr lang="en-US" altLang="zh-CN" sz="2200" dirty="0">
                <a:latin typeface="Times New Roman" pitchFamily="18" charset="0"/>
                <a:cs typeface="Times New Roman" pitchFamily="18" charset="0"/>
              </a:rPr>
              <a:t>exercise</a:t>
            </a:r>
            <a:endParaRPr lang="en-US" sz="2000" dirty="0">
              <a:latin typeface="Times New Roman" pitchFamily="18" charset="0"/>
              <a:cs typeface="Times New Roman" pitchFamily="18" charset="0"/>
            </a:endParaRPr>
          </a:p>
          <a:p>
            <a:pPr lvl="1"/>
            <a:r>
              <a:rPr lang="en-US" altLang="zh-CN" sz="2400" dirty="0">
                <a:latin typeface="Times New Roman" pitchFamily="18" charset="0"/>
                <a:cs typeface="Times New Roman" pitchFamily="18" charset="0"/>
              </a:rPr>
              <a:t>Familiarize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yourself</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with</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Stata</a:t>
            </a:r>
          </a:p>
          <a:p>
            <a:pPr lvl="1"/>
            <a:r>
              <a:rPr lang="en-US" sz="2400" dirty="0">
                <a:latin typeface="Times New Roman" pitchFamily="18" charset="0"/>
                <a:cs typeface="Times New Roman" pitchFamily="18" charset="0"/>
              </a:rPr>
              <a:t>Clarify concepts, and answer general course questions</a:t>
            </a:r>
            <a:endParaRPr lang="en-US" altLang="zh-CN" sz="2400" dirty="0">
              <a:latin typeface="Times New Roman" pitchFamily="18" charset="0"/>
              <a:cs typeface="Times New Roman" pitchFamily="18" charset="0"/>
            </a:endParaRPr>
          </a:p>
          <a:p>
            <a:pPr lvl="1"/>
            <a:endParaRPr lang="en-US" dirty="0">
              <a:latin typeface="Times New Roman" pitchFamily="18" charset="0"/>
              <a:cs typeface="Times New Roman" pitchFamily="18" charset="0"/>
            </a:endParaRPr>
          </a:p>
          <a:p>
            <a:r>
              <a:rPr lang="en-US" altLang="zh-CN" sz="2400" dirty="0">
                <a:solidFill>
                  <a:schemeClr val="accent1"/>
                </a:solidFill>
                <a:latin typeface="Times New Roman" pitchFamily="18" charset="0"/>
                <a:cs typeface="Times New Roman" pitchFamily="18" charset="0"/>
              </a:rPr>
              <a:t>Ask</a:t>
            </a:r>
            <a:r>
              <a:rPr lang="zh-CN" altLang="en-US" sz="2400" dirty="0">
                <a:solidFill>
                  <a:schemeClr val="accent1"/>
                </a:solidFill>
                <a:latin typeface="Times New Roman" pitchFamily="18" charset="0"/>
                <a:cs typeface="Times New Roman" pitchFamily="18" charset="0"/>
              </a:rPr>
              <a:t> </a:t>
            </a:r>
            <a:r>
              <a:rPr lang="en-US" altLang="zh-CN" sz="2400" dirty="0">
                <a:solidFill>
                  <a:schemeClr val="accent1"/>
                </a:solidFill>
                <a:latin typeface="Times New Roman" pitchFamily="18" charset="0"/>
                <a:cs typeface="Times New Roman" pitchFamily="18" charset="0"/>
              </a:rPr>
              <a:t>question</a:t>
            </a:r>
            <a:r>
              <a:rPr lang="zh-CN" altLang="en-US" sz="2400" dirty="0">
                <a:solidFill>
                  <a:schemeClr val="accent1"/>
                </a:solidFill>
                <a:latin typeface="Times New Roman" pitchFamily="18" charset="0"/>
                <a:cs typeface="Times New Roman" pitchFamily="18" charset="0"/>
              </a:rPr>
              <a:t> </a:t>
            </a:r>
            <a:r>
              <a:rPr lang="en-US" altLang="zh-CN" sz="2400" dirty="0">
                <a:solidFill>
                  <a:schemeClr val="accent1"/>
                </a:solidFill>
                <a:latin typeface="Times New Roman" pitchFamily="18" charset="0"/>
                <a:cs typeface="Times New Roman" pitchFamily="18" charset="0"/>
              </a:rPr>
              <a:t>anytime!</a:t>
            </a:r>
            <a:endParaRPr lang="en-US" sz="2400" dirty="0">
              <a:solidFill>
                <a:schemeClr val="accent1"/>
              </a:solidFill>
              <a:latin typeface="Times New Roman" pitchFamily="18" charset="0"/>
              <a:cs typeface="Times New Roman" pitchFamily="18" charset="0"/>
            </a:endParaRPr>
          </a:p>
          <a:p>
            <a:pPr lvl="1"/>
            <a:r>
              <a:rPr lang="en-US" altLang="zh-CN" sz="2400" dirty="0">
                <a:latin typeface="Times New Roman" pitchFamily="18" charset="0"/>
                <a:cs typeface="Times New Roman" pitchFamily="18" charset="0"/>
              </a:rPr>
              <a:t>Ask</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directly</a:t>
            </a:r>
          </a:p>
          <a:p>
            <a:pPr lvl="1"/>
            <a:r>
              <a:rPr lang="en-US" altLang="zh-CN" sz="2400" dirty="0">
                <a:latin typeface="Times New Roman" pitchFamily="18" charset="0"/>
                <a:cs typeface="Times New Roman" pitchFamily="18" charset="0"/>
              </a:rPr>
              <a:t>Raise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hand</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in</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zoom</a:t>
            </a:r>
          </a:p>
          <a:p>
            <a:pPr lvl="1"/>
            <a:r>
              <a:rPr lang="en-US" altLang="zh-CN" sz="2400" dirty="0">
                <a:latin typeface="Times New Roman" pitchFamily="18" charset="0"/>
                <a:cs typeface="Times New Roman" pitchFamily="18" charset="0"/>
              </a:rPr>
              <a:t>“Chat”</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message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via</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zoom</a:t>
            </a:r>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p:txBody>
      </p:sp>
      <p:sp>
        <p:nvSpPr>
          <p:cNvPr id="4" name="Slide Number Placeholder 3">
            <a:extLst>
              <a:ext uri="{FF2B5EF4-FFF2-40B4-BE49-F238E27FC236}">
                <a16:creationId xmlns:a16="http://schemas.microsoft.com/office/drawing/2014/main" id="{8915DDFA-F752-A944-9036-95A02135D02F}"/>
              </a:ext>
            </a:extLst>
          </p:cNvPr>
          <p:cNvSpPr>
            <a:spLocks noGrp="1"/>
          </p:cNvSpPr>
          <p:nvPr>
            <p:ph type="sldNum" sz="quarter" idx="12"/>
          </p:nvPr>
        </p:nvSpPr>
        <p:spPr/>
        <p:txBody>
          <a:bodyPr/>
          <a:lstStyle/>
          <a:p>
            <a:fld id="{0C913308-F349-4B6D-A68A-DD1791B4A57B}" type="slidenum">
              <a:rPr lang="zh-CN" altLang="en-US" smtClean="0"/>
              <a:pPr/>
              <a:t>5</a:t>
            </a:fld>
            <a:endParaRPr lang="zh-CN" altLang="en-US"/>
          </a:p>
        </p:txBody>
      </p:sp>
      <p:pic>
        <p:nvPicPr>
          <p:cNvPr id="6" name="Picture 5">
            <a:extLst>
              <a:ext uri="{FF2B5EF4-FFF2-40B4-BE49-F238E27FC236}">
                <a16:creationId xmlns:a16="http://schemas.microsoft.com/office/drawing/2014/main" id="{A751BC66-792D-534C-B966-5A87D495264D}"/>
              </a:ext>
            </a:extLst>
          </p:cNvPr>
          <p:cNvPicPr>
            <a:picLocks noChangeAspect="1"/>
          </p:cNvPicPr>
          <p:nvPr/>
        </p:nvPicPr>
        <p:blipFill>
          <a:blip r:embed="rId3"/>
          <a:stretch>
            <a:fillRect/>
          </a:stretch>
        </p:blipFill>
        <p:spPr>
          <a:xfrm>
            <a:off x="8040216" y="2194560"/>
            <a:ext cx="3744416" cy="354939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latin typeface="Times New Roman" pitchFamily="18" charset="0"/>
                <a:cs typeface="Times New Roman" pitchFamily="18" charset="0"/>
              </a:rPr>
              <a:t>LAB/RECITATION</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a:xfrm>
            <a:off x="685800" y="1772816"/>
            <a:ext cx="10820400" cy="4608512"/>
          </a:xfrm>
        </p:spPr>
        <p:txBody>
          <a:bodyPr>
            <a:normAutofit/>
          </a:bodyPr>
          <a:lstStyle/>
          <a:p>
            <a:r>
              <a:rPr lang="en-US" altLang="zh-CN" sz="2400" dirty="0">
                <a:latin typeface="Times New Roman" pitchFamily="18" charset="0"/>
                <a:cs typeface="Times New Roman" pitchFamily="18" charset="0"/>
              </a:rPr>
              <a:t>Complete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lecture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videos</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&amp;</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required</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readings</a:t>
            </a:r>
            <a:r>
              <a:rPr lang="zh-CN" altLang="en-US" sz="2400" dirty="0">
                <a:latin typeface="Times New Roman" pitchFamily="18" charset="0"/>
                <a:cs typeface="Times New Roman" pitchFamily="18" charset="0"/>
              </a:rPr>
              <a:t> </a:t>
            </a:r>
            <a:r>
              <a:rPr lang="en-US" altLang="zh-CN" sz="2400" b="1" dirty="0">
                <a:solidFill>
                  <a:schemeClr val="accent1"/>
                </a:solidFill>
                <a:latin typeface="Times New Roman" pitchFamily="18" charset="0"/>
                <a:cs typeface="Times New Roman" pitchFamily="18" charset="0"/>
              </a:rPr>
              <a:t>BEFORE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recitation.</a:t>
            </a:r>
          </a:p>
          <a:p>
            <a:pPr>
              <a:buNone/>
            </a:pPr>
            <a:endParaRPr lang="en-US" sz="2400" dirty="0">
              <a:latin typeface="Times New Roman" pitchFamily="18" charset="0"/>
              <a:cs typeface="Times New Roman" pitchFamily="18" charset="0"/>
            </a:endParaRPr>
          </a:p>
          <a:p>
            <a:r>
              <a:rPr lang="en-US" sz="2400" dirty="0">
                <a:latin typeface="Times New Roman" pitchFamily="18" charset="0"/>
                <a:cs typeface="Times New Roman" pitchFamily="18" charset="0"/>
              </a:rPr>
              <a:t>Please make sure to be here</a:t>
            </a:r>
            <a:r>
              <a:rPr lang="en-US" sz="2400" dirty="0">
                <a:solidFill>
                  <a:schemeClr val="accent1"/>
                </a:solidFill>
                <a:latin typeface="Times New Roman" pitchFamily="18" charset="0"/>
                <a:cs typeface="Times New Roman" pitchFamily="18" charset="0"/>
              </a:rPr>
              <a:t> </a:t>
            </a:r>
            <a:r>
              <a:rPr lang="en-US" sz="2400" b="1" dirty="0">
                <a:solidFill>
                  <a:schemeClr val="accent1"/>
                </a:solidFill>
                <a:latin typeface="Times New Roman" pitchFamily="18" charset="0"/>
                <a:cs typeface="Times New Roman" pitchFamily="18" charset="0"/>
              </a:rPr>
              <a:t>on time</a:t>
            </a:r>
            <a:r>
              <a:rPr lang="en-US" altLang="zh-CN" sz="2400" b="1" dirty="0">
                <a:solidFill>
                  <a:schemeClr val="accent1"/>
                </a:solidFill>
                <a:latin typeface="Times New Roman" pitchFamily="18" charset="0"/>
                <a:cs typeface="Times New Roman" pitchFamily="18" charset="0"/>
              </a:rPr>
              <a:t>,</a:t>
            </a:r>
            <a:r>
              <a:rPr lang="zh-CN" altLang="en-US" sz="2400" b="1" dirty="0">
                <a:solidFill>
                  <a:schemeClr val="accent1"/>
                </a:solidFill>
                <a:latin typeface="Times New Roman" pitchFamily="18" charset="0"/>
                <a:cs typeface="Times New Roman" pitchFamily="18" charset="0"/>
              </a:rPr>
              <a:t> </a:t>
            </a:r>
            <a:r>
              <a:rPr lang="en-US" altLang="zh-CN" sz="2400" b="1" dirty="0">
                <a:solidFill>
                  <a:schemeClr val="accent1"/>
                </a:solidFill>
                <a:latin typeface="Times New Roman" pitchFamily="18" charset="0"/>
                <a:cs typeface="Times New Roman" pitchFamily="18" charset="0"/>
              </a:rPr>
              <a:t>and</a:t>
            </a:r>
            <a:r>
              <a:rPr lang="zh-CN" altLang="en-US" sz="2400" b="1" dirty="0">
                <a:solidFill>
                  <a:schemeClr val="accent1"/>
                </a:solidFill>
                <a:latin typeface="Times New Roman" pitchFamily="18" charset="0"/>
                <a:cs typeface="Times New Roman" pitchFamily="18" charset="0"/>
              </a:rPr>
              <a:t> </a:t>
            </a:r>
            <a:r>
              <a:rPr lang="en-US" altLang="zh-CN" sz="2400" b="1" dirty="0">
                <a:solidFill>
                  <a:schemeClr val="accent1"/>
                </a:solidFill>
                <a:latin typeface="Times New Roman" pitchFamily="18" charset="0"/>
                <a:cs typeface="Times New Roman" pitchFamily="18" charset="0"/>
              </a:rPr>
              <a:t>stay</a:t>
            </a:r>
            <a:r>
              <a:rPr lang="zh-CN" altLang="en-US" sz="2400" b="1" dirty="0">
                <a:solidFill>
                  <a:schemeClr val="accent1"/>
                </a:solidFill>
                <a:latin typeface="Times New Roman" pitchFamily="18" charset="0"/>
                <a:cs typeface="Times New Roman" pitchFamily="18" charset="0"/>
              </a:rPr>
              <a:t> </a:t>
            </a:r>
            <a:r>
              <a:rPr lang="en-US" altLang="zh-CN" sz="2400" b="1" dirty="0">
                <a:solidFill>
                  <a:schemeClr val="accent1"/>
                </a:solidFill>
                <a:latin typeface="Times New Roman" pitchFamily="18" charset="0"/>
                <a:cs typeface="Times New Roman" pitchFamily="18" charset="0"/>
              </a:rPr>
              <a:t>focused</a:t>
            </a:r>
            <a:r>
              <a:rPr lang="en-US" sz="2400" dirty="0">
                <a:latin typeface="Times New Roman" pitchFamily="18" charset="0"/>
                <a:cs typeface="Times New Roman" pitchFamily="18" charset="0"/>
              </a:rPr>
              <a:t>. </a:t>
            </a:r>
          </a:p>
          <a:p>
            <a:endParaRPr lang="en-US" sz="2400" dirty="0">
              <a:latin typeface="Times New Roman" pitchFamily="18" charset="0"/>
              <a:cs typeface="Times New Roman" pitchFamily="18" charset="0"/>
            </a:endParaRPr>
          </a:p>
          <a:p>
            <a:r>
              <a:rPr lang="en-US" altLang="zh-CN" sz="2400" b="1" dirty="0">
                <a:solidFill>
                  <a:schemeClr val="accent1"/>
                </a:solidFill>
                <a:latin typeface="Times New Roman" pitchFamily="18" charset="0"/>
                <a:cs typeface="Times New Roman" pitchFamily="18" charset="0"/>
              </a:rPr>
              <a:t>≥11</a:t>
            </a:r>
            <a:r>
              <a:rPr lang="zh-CN" altLang="en-US" sz="2400" b="1" dirty="0">
                <a:solidFill>
                  <a:schemeClr val="accent1"/>
                </a:solidFill>
                <a:latin typeface="Times New Roman" pitchFamily="18" charset="0"/>
                <a:cs typeface="Times New Roman" pitchFamily="18" charset="0"/>
              </a:rPr>
              <a:t> </a:t>
            </a:r>
            <a:r>
              <a:rPr lang="en-US" altLang="zh-CN" sz="2400" b="1" dirty="0">
                <a:solidFill>
                  <a:schemeClr val="accent1"/>
                </a:solidFill>
                <a:latin typeface="Times New Roman" pitchFamily="18" charset="0"/>
                <a:cs typeface="Times New Roman" pitchFamily="18" charset="0"/>
              </a:rPr>
              <a:t>attendance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2</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bonus</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points.</a:t>
            </a:r>
          </a:p>
          <a:p>
            <a:pPr lvl="1"/>
            <a:r>
              <a:rPr lang="en-US" altLang="zh-CN" sz="2400" dirty="0">
                <a:latin typeface="Times New Roman" pitchFamily="18" charset="0"/>
                <a:cs typeface="Times New Roman" pitchFamily="18" charset="0"/>
              </a:rPr>
              <a:t>In-class</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exercise</a:t>
            </a:r>
          </a:p>
          <a:p>
            <a:pPr lvl="1"/>
            <a:endParaRPr lang="en-US" sz="2400" dirty="0">
              <a:latin typeface="Times New Roman" pitchFamily="18" charset="0"/>
              <a:cs typeface="Times New Roman" pitchFamily="18" charset="0"/>
            </a:endParaRPr>
          </a:p>
          <a:p>
            <a:r>
              <a:rPr lang="en-US" altLang="zh-CN" sz="2400" dirty="0">
                <a:latin typeface="Times New Roman" pitchFamily="18" charset="0"/>
                <a:cs typeface="Times New Roman" pitchFamily="18" charset="0"/>
              </a:rPr>
              <a:t>Feel</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free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to</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communicate</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with</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Hui</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or</a:t>
            </a:r>
            <a:r>
              <a:rPr lang="zh-CN" altLang="en-US" sz="2400" dirty="0">
                <a:latin typeface="Times New Roman" pitchFamily="18" charset="0"/>
                <a:cs typeface="Times New Roman" pitchFamily="18" charset="0"/>
              </a:rPr>
              <a:t> </a:t>
            </a:r>
            <a:r>
              <a:rPr lang="en-US" altLang="zh-CN" sz="2400" dirty="0">
                <a:latin typeface="Times New Roman" pitchFamily="18" charset="0"/>
                <a:cs typeface="Times New Roman" pitchFamily="18" charset="0"/>
              </a:rPr>
              <a:t>Yue.</a:t>
            </a:r>
            <a:endParaRPr lang="en-US" sz="2400" dirty="0">
              <a:latin typeface="Times New Roman" pitchFamily="18" charset="0"/>
              <a:cs typeface="Times New Roman" pitchFamily="18" charset="0"/>
            </a:endParaRPr>
          </a:p>
        </p:txBody>
      </p:sp>
      <p:sp>
        <p:nvSpPr>
          <p:cNvPr id="4" name="Slide Number Placeholder 3">
            <a:extLst>
              <a:ext uri="{FF2B5EF4-FFF2-40B4-BE49-F238E27FC236}">
                <a16:creationId xmlns:a16="http://schemas.microsoft.com/office/drawing/2014/main" id="{15CA98AD-F719-9F46-8E0F-F360B6B75FC2}"/>
              </a:ext>
            </a:extLst>
          </p:cNvPr>
          <p:cNvSpPr>
            <a:spLocks noGrp="1"/>
          </p:cNvSpPr>
          <p:nvPr>
            <p:ph type="sldNum" sz="quarter" idx="12"/>
          </p:nvPr>
        </p:nvSpPr>
        <p:spPr/>
        <p:txBody>
          <a:bodyPr/>
          <a:lstStyle/>
          <a:p>
            <a:fld id="{0C913308-F349-4B6D-A68A-DD1791B4A57B}" type="slidenum">
              <a:rPr lang="zh-CN" altLang="en-US" smtClean="0"/>
              <a:pPr/>
              <a:t>6</a:t>
            </a:fld>
            <a:endParaRPr lang="zh-CN" altLang="en-US"/>
          </a:p>
        </p:txBody>
      </p:sp>
    </p:spTree>
    <p:extLst>
      <p:ext uri="{BB962C8B-B14F-4D97-AF65-F5344CB8AC3E}">
        <p14:creationId xmlns:p14="http://schemas.microsoft.com/office/powerpoint/2010/main" val="426752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latin typeface="Times New Roman" pitchFamily="18" charset="0"/>
                <a:cs typeface="Times New Roman" pitchFamily="18" charset="0"/>
              </a:rPr>
              <a:t>Homework</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a:xfrm>
            <a:off x="685800" y="1628800"/>
            <a:ext cx="10820400" cy="4589885"/>
          </a:xfrm>
        </p:spPr>
        <p:txBody>
          <a:bodyPr>
            <a:normAutofit lnSpcReduction="10000"/>
          </a:bodyPr>
          <a:lstStyle/>
          <a:p>
            <a:r>
              <a:rPr lang="en-US" altLang="zh-CN" b="1" dirty="0">
                <a:solidFill>
                  <a:schemeClr val="accent1"/>
                </a:solidFill>
                <a:latin typeface="Times New Roman" panose="02020603050405020304" pitchFamily="18" charset="0"/>
                <a:cs typeface="Times New Roman" pitchFamily="18" charset="0"/>
              </a:rPr>
              <a:t>PDF</a:t>
            </a:r>
            <a:r>
              <a:rPr lang="zh-CN" altLang="en-US" b="1" dirty="0">
                <a:solidFill>
                  <a:schemeClr val="accent1"/>
                </a:solidFill>
                <a:latin typeface="Times New Roman" panose="02020603050405020304" pitchFamily="18" charset="0"/>
                <a:cs typeface="Times New Roman" pitchFamily="18" charset="0"/>
              </a:rPr>
              <a:t> </a:t>
            </a:r>
            <a:r>
              <a:rPr lang="en-US" altLang="zh-CN" b="1" dirty="0">
                <a:solidFill>
                  <a:schemeClr val="accent1"/>
                </a:solidFill>
                <a:latin typeface="Times New Roman" panose="02020603050405020304" pitchFamily="18" charset="0"/>
                <a:cs typeface="Times New Roman" pitchFamily="18" charset="0"/>
              </a:rPr>
              <a:t>format</a:t>
            </a:r>
            <a:r>
              <a:rPr lang="en-US" altLang="zh-CN" dirty="0">
                <a:latin typeface="Times New Roman" panose="02020603050405020304" pitchFamily="18" charset="0"/>
                <a:cs typeface="Times New Roman" pitchFamily="18" charset="0"/>
              </a:rPr>
              <a:t>,</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submitted</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via</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Carmen.</a:t>
            </a:r>
          </a:p>
          <a:p>
            <a:pPr marL="0" indent="0">
              <a:buNone/>
            </a:pPr>
            <a:endParaRPr lang="en-US"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itchFamily="18" charset="0"/>
              </a:rPr>
              <a:t>All homework assignments are to be </a:t>
            </a:r>
            <a:r>
              <a:rPr lang="en-US" altLang="zh-CN" b="1" dirty="0">
                <a:solidFill>
                  <a:schemeClr val="accent1"/>
                </a:solidFill>
                <a:latin typeface="Times New Roman" panose="02020603050405020304" pitchFamily="18" charset="0"/>
                <a:cs typeface="Times New Roman" pitchFamily="18" charset="0"/>
              </a:rPr>
              <a:t>completed independently</a:t>
            </a:r>
            <a:r>
              <a:rPr lang="en-US" altLang="zh-CN" dirty="0">
                <a:latin typeface="Times New Roman" panose="02020603050405020304" pitchFamily="18" charset="0"/>
                <a:cs typeface="Times New Roman" pitchFamily="18" charset="0"/>
              </a:rPr>
              <a:t>.</a:t>
            </a:r>
          </a:p>
          <a:p>
            <a:pPr marL="0" indent="0">
              <a:buNone/>
            </a:pPr>
            <a:endParaRPr lang="en-US" altLang="zh-CN" dirty="0">
              <a:latin typeface="Times New Roman" panose="02020603050405020304" pitchFamily="18" charset="0"/>
              <a:cs typeface="Times New Roman" pitchFamily="18" charset="0"/>
            </a:endParaRPr>
          </a:p>
          <a:p>
            <a:r>
              <a:rPr lang="en-US" b="1" dirty="0">
                <a:solidFill>
                  <a:schemeClr val="accent1"/>
                </a:solidFill>
                <a:latin typeface="Times New Roman" panose="02020603050405020304" pitchFamily="18" charset="0"/>
                <a:cs typeface="Times New Roman" panose="02020603050405020304" pitchFamily="18" charset="0"/>
              </a:rPr>
              <a:t>Late homework assignments will not be accepted</a:t>
            </a:r>
            <a:r>
              <a:rPr lang="en-US" altLang="zh-CN" b="1" dirty="0">
                <a:solidFill>
                  <a:schemeClr val="accent1"/>
                </a:solidFill>
                <a:latin typeface="Times New Roman" panose="02020603050405020304" pitchFamily="18" charset="0"/>
                <a:cs typeface="Times New Roman" panose="02020603050405020304" pitchFamily="18" charset="0"/>
              </a:rPr>
              <a:t>.</a:t>
            </a:r>
            <a:endParaRPr lang="en-US" dirty="0">
              <a:solidFill>
                <a:schemeClr val="accent1"/>
              </a:solidFill>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itchFamily="18" charset="0"/>
            </a:endParaRPr>
          </a:p>
          <a:p>
            <a:r>
              <a:rPr lang="en-US" altLang="zh-CN" dirty="0">
                <a:latin typeface="Times New Roman" panose="02020603050405020304" pitchFamily="18" charset="0"/>
                <a:cs typeface="Times New Roman" pitchFamily="18" charset="0"/>
              </a:rPr>
              <a:t>Show</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calculations</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and</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steps</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clearly.</a:t>
            </a:r>
            <a:r>
              <a:rPr lang="zh-CN" altLang="en-US" b="1" dirty="0">
                <a:solidFill>
                  <a:schemeClr val="accent1"/>
                </a:solidFill>
                <a:latin typeface="Times New Roman" panose="02020603050405020304" pitchFamily="18" charset="0"/>
                <a:cs typeface="Times New Roman" pitchFamily="18" charset="0"/>
              </a:rPr>
              <a:t> </a:t>
            </a:r>
            <a:r>
              <a:rPr lang="en-US" altLang="zh-CN" b="1" dirty="0">
                <a:solidFill>
                  <a:schemeClr val="accent1"/>
                </a:solidFill>
                <a:latin typeface="Times New Roman" panose="02020603050405020304" pitchFamily="18" charset="0"/>
                <a:cs typeface="Times New Roman" pitchFamily="18" charset="0"/>
              </a:rPr>
              <a:t>Always</a:t>
            </a:r>
            <a:r>
              <a:rPr lang="zh-CN" altLang="en-US" b="1" dirty="0">
                <a:solidFill>
                  <a:schemeClr val="accent1"/>
                </a:solidFill>
                <a:latin typeface="Times New Roman" panose="02020603050405020304" pitchFamily="18" charset="0"/>
                <a:cs typeface="Times New Roman" pitchFamily="18" charset="0"/>
              </a:rPr>
              <a:t> </a:t>
            </a:r>
            <a:r>
              <a:rPr lang="en-US" altLang="zh-CN" b="1" dirty="0">
                <a:solidFill>
                  <a:schemeClr val="accent1"/>
                </a:solidFill>
                <a:latin typeface="Times New Roman" panose="02020603050405020304" pitchFamily="18" charset="0"/>
                <a:cs typeface="Times New Roman" pitchFamily="18" charset="0"/>
              </a:rPr>
              <a:t>double</a:t>
            </a:r>
            <a:r>
              <a:rPr lang="zh-CN" altLang="en-US" b="1" dirty="0">
                <a:solidFill>
                  <a:schemeClr val="accent1"/>
                </a:solidFill>
                <a:latin typeface="Times New Roman" panose="02020603050405020304" pitchFamily="18" charset="0"/>
                <a:cs typeface="Times New Roman" pitchFamily="18" charset="0"/>
              </a:rPr>
              <a:t> </a:t>
            </a:r>
            <a:r>
              <a:rPr lang="en-US" altLang="zh-CN" b="1" dirty="0">
                <a:solidFill>
                  <a:schemeClr val="accent1"/>
                </a:solidFill>
                <a:latin typeface="Times New Roman" panose="02020603050405020304" pitchFamily="18" charset="0"/>
                <a:cs typeface="Times New Roman" pitchFamily="18" charset="0"/>
              </a:rPr>
              <a:t>check.</a:t>
            </a:r>
          </a:p>
          <a:p>
            <a:endParaRPr lang="en-US" altLang="zh-CN" dirty="0">
              <a:latin typeface="Times New Roman" panose="02020603050405020304" pitchFamily="18" charset="0"/>
              <a:cs typeface="Times New Roman" pitchFamily="18" charset="0"/>
            </a:endParaRPr>
          </a:p>
          <a:p>
            <a:r>
              <a:rPr lang="en-US" altLang="zh-CN" dirty="0">
                <a:latin typeface="Times New Roman" panose="02020603050405020304" pitchFamily="18" charset="0"/>
                <a:cs typeface="Times New Roman" pitchFamily="18" charset="0"/>
              </a:rPr>
              <a:t>Office</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hours</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for</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lab</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and</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homework-related</a:t>
            </a:r>
            <a:r>
              <a:rPr lang="zh-CN" altLang="en-US" dirty="0">
                <a:latin typeface="Times New Roman" panose="02020603050405020304" pitchFamily="18" charset="0"/>
                <a:cs typeface="Times New Roman" pitchFamily="18" charset="0"/>
              </a:rPr>
              <a:t> </a:t>
            </a:r>
            <a:r>
              <a:rPr lang="en-US" altLang="zh-CN" dirty="0">
                <a:latin typeface="Times New Roman" panose="02020603050405020304" pitchFamily="18" charset="0"/>
                <a:cs typeface="Times New Roman" pitchFamily="18" charset="0"/>
              </a:rPr>
              <a:t>questions</a:t>
            </a:r>
            <a:r>
              <a:rPr lang="zh-CN" altLang="en-US" dirty="0">
                <a:latin typeface="Times New Roman" panose="02020603050405020304" pitchFamily="18" charset="0"/>
                <a:cs typeface="Times New Roman" pitchFamily="18" charset="0"/>
              </a:rPr>
              <a:t> </a:t>
            </a:r>
            <a:endParaRPr lang="en-US" altLang="zh-CN" dirty="0">
              <a:latin typeface="Times New Roman" panose="02020603050405020304" pitchFamily="18" charset="0"/>
              <a:cs typeface="Times New Roman" pitchFamily="18" charset="0"/>
            </a:endParaRPr>
          </a:p>
          <a:p>
            <a:endParaRPr lang="en-US" dirty="0">
              <a:latin typeface="Times New Roman" panose="02020603050405020304" pitchFamily="18" charset="0"/>
              <a:cs typeface="Times New Roman" pitchFamily="18" charset="0"/>
            </a:endParaRPr>
          </a:p>
          <a:p>
            <a:r>
              <a:rPr lang="en-US" dirty="0">
                <a:latin typeface="Times New Roman" panose="02020603050405020304" pitchFamily="18" charset="0"/>
                <a:cs typeface="Times New Roman" pitchFamily="18" charset="0"/>
              </a:rPr>
              <a:t>Available via email – please remember to include “</a:t>
            </a:r>
            <a:r>
              <a:rPr lang="en-US" dirty="0">
                <a:solidFill>
                  <a:schemeClr val="accent1"/>
                </a:solidFill>
                <a:latin typeface="Times New Roman" panose="02020603050405020304" pitchFamily="18" charset="0"/>
                <a:cs typeface="Times New Roman" pitchFamily="18" charset="0"/>
              </a:rPr>
              <a:t>SOC3549</a:t>
            </a:r>
            <a:r>
              <a:rPr lang="en-US" dirty="0">
                <a:latin typeface="Times New Roman" panose="02020603050405020304" pitchFamily="18" charset="0"/>
                <a:cs typeface="Times New Roman" pitchFamily="18" charset="0"/>
              </a:rPr>
              <a:t>” in email subject.</a:t>
            </a:r>
          </a:p>
          <a:p>
            <a:endParaRPr lang="en-US" dirty="0">
              <a:latin typeface="Times New Roman" panose="02020603050405020304" pitchFamily="18" charset="0"/>
              <a:cs typeface="Times New Roman" pitchFamily="18" charset="0"/>
            </a:endParaRPr>
          </a:p>
        </p:txBody>
      </p:sp>
      <p:sp>
        <p:nvSpPr>
          <p:cNvPr id="4" name="Slide Number Placeholder 3">
            <a:extLst>
              <a:ext uri="{FF2B5EF4-FFF2-40B4-BE49-F238E27FC236}">
                <a16:creationId xmlns:a16="http://schemas.microsoft.com/office/drawing/2014/main" id="{96E73208-2595-F340-8DC9-F794A7D4B770}"/>
              </a:ext>
            </a:extLst>
          </p:cNvPr>
          <p:cNvSpPr>
            <a:spLocks noGrp="1"/>
          </p:cNvSpPr>
          <p:nvPr>
            <p:ph type="sldNum" sz="quarter" idx="12"/>
          </p:nvPr>
        </p:nvSpPr>
        <p:spPr/>
        <p:txBody>
          <a:bodyPr/>
          <a:lstStyle/>
          <a:p>
            <a:fld id="{0C913308-F349-4B6D-A68A-DD1791B4A57B}" type="slidenum">
              <a:rPr lang="zh-CN" altLang="en-US" smtClean="0"/>
              <a:pPr/>
              <a:t>7</a:t>
            </a:fld>
            <a:endParaRPr lang="zh-CN" altLang="en-US"/>
          </a:p>
        </p:txBody>
      </p:sp>
    </p:spTree>
    <p:extLst>
      <p:ext uri="{BB962C8B-B14F-4D97-AF65-F5344CB8AC3E}">
        <p14:creationId xmlns:p14="http://schemas.microsoft.com/office/powerpoint/2010/main" val="1265278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5BADA-8ADB-B340-A530-D6CA7E15516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EE613F4-D125-D04F-995D-41FBD5B1713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795696D-4CF2-4943-B83D-E6BF40B9B1AB}"/>
              </a:ext>
            </a:extLst>
          </p:cNvPr>
          <p:cNvPicPr>
            <a:picLocks noChangeAspect="1"/>
          </p:cNvPicPr>
          <p:nvPr/>
        </p:nvPicPr>
        <p:blipFill>
          <a:blip r:embed="rId2"/>
          <a:stretch>
            <a:fillRect/>
          </a:stretch>
        </p:blipFill>
        <p:spPr>
          <a:xfrm>
            <a:off x="3215680" y="260648"/>
            <a:ext cx="5472607" cy="6329904"/>
          </a:xfrm>
          <a:prstGeom prst="rect">
            <a:avLst/>
          </a:prstGeom>
        </p:spPr>
      </p:pic>
      <p:sp>
        <p:nvSpPr>
          <p:cNvPr id="5" name="Slide Number Placeholder 4">
            <a:extLst>
              <a:ext uri="{FF2B5EF4-FFF2-40B4-BE49-F238E27FC236}">
                <a16:creationId xmlns:a16="http://schemas.microsoft.com/office/drawing/2014/main" id="{7B7B46AF-3DED-1540-AAED-CD5B44B86DB3}"/>
              </a:ext>
            </a:extLst>
          </p:cNvPr>
          <p:cNvSpPr>
            <a:spLocks noGrp="1"/>
          </p:cNvSpPr>
          <p:nvPr>
            <p:ph type="sldNum" sz="quarter" idx="12"/>
          </p:nvPr>
        </p:nvSpPr>
        <p:spPr/>
        <p:txBody>
          <a:bodyPr/>
          <a:lstStyle/>
          <a:p>
            <a:fld id="{0C913308-F349-4B6D-A68A-DD1791B4A57B}" type="slidenum">
              <a:rPr lang="zh-CN" altLang="en-US" smtClean="0"/>
              <a:pPr/>
              <a:t>8</a:t>
            </a:fld>
            <a:endParaRPr lang="zh-CN" altLang="en-US"/>
          </a:p>
        </p:txBody>
      </p:sp>
    </p:spTree>
    <p:extLst>
      <p:ext uri="{BB962C8B-B14F-4D97-AF65-F5344CB8AC3E}">
        <p14:creationId xmlns:p14="http://schemas.microsoft.com/office/powerpoint/2010/main" val="3502965627"/>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{549C2FBB-A6A5-4E4C-9729-79C6146C3A66}tf10001079</Template>
  <TotalTime>1177</TotalTime>
  <Words>849</Words>
  <Application>Microsoft Macintosh PowerPoint</Application>
  <PresentationFormat>Widescreen</PresentationFormat>
  <Paragraphs>181</Paragraphs>
  <Slides>21</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宋体</vt:lpstr>
      <vt:lpstr>Arial</vt:lpstr>
      <vt:lpstr>Calibri</vt:lpstr>
      <vt:lpstr>Century Gothic</vt:lpstr>
      <vt:lpstr>Times New Roman</vt:lpstr>
      <vt:lpstr>Wingdings 3</vt:lpstr>
      <vt:lpstr>Vapor Trail</vt:lpstr>
      <vt:lpstr>Sociology 3549:  Statistics in Sociology</vt:lpstr>
      <vt:lpstr>Yue Chu</vt:lpstr>
      <vt:lpstr>Lab hours and office hours</vt:lpstr>
      <vt:lpstr>Brief introduction</vt:lpstr>
      <vt:lpstr>A few things about the course</vt:lpstr>
      <vt:lpstr>Lab/Recitation</vt:lpstr>
      <vt:lpstr>LAB/RECITATION</vt:lpstr>
      <vt:lpstr>Homework</vt:lpstr>
      <vt:lpstr>PowerPoint Presentation</vt:lpstr>
      <vt:lpstr>Introduction to stata</vt:lpstr>
      <vt:lpstr>What is Stata</vt:lpstr>
      <vt:lpstr>Comprehensive resources</vt:lpstr>
      <vt:lpstr>User interface</vt:lpstr>
      <vt:lpstr>How stata works</vt:lpstr>
      <vt:lpstr>Load data</vt:lpstr>
      <vt:lpstr>Analyze data with do file</vt:lpstr>
      <vt:lpstr>Keep track with LOG FILE</vt:lpstr>
      <vt:lpstr>Good coding practice</vt:lpstr>
      <vt:lpstr>access to stata</vt:lpstr>
      <vt:lpstr>Gss data</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Sociology 3549:  Statistics in Sociology</dc:title>
  <dc:creator>superqy</dc:creator>
  <cp:lastModifiedBy>Chu, Yue</cp:lastModifiedBy>
  <cp:revision>113</cp:revision>
  <dcterms:created xsi:type="dcterms:W3CDTF">2012-08-15T18:49:29Z</dcterms:created>
  <dcterms:modified xsi:type="dcterms:W3CDTF">2020-08-28T16:57:23Z</dcterms:modified>
</cp:coreProperties>
</file>

<file path=docProps/thumbnail.jpeg>
</file>